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2"/>
  </p:notesMasterIdLst>
  <p:sldIdLst>
    <p:sldId id="256" r:id="rId2"/>
    <p:sldId id="258" r:id="rId3"/>
    <p:sldId id="263" r:id="rId4"/>
    <p:sldId id="458" r:id="rId5"/>
    <p:sldId id="440" r:id="rId6"/>
    <p:sldId id="442" r:id="rId7"/>
    <p:sldId id="446" r:id="rId8"/>
    <p:sldId id="445" r:id="rId9"/>
    <p:sldId id="444" r:id="rId10"/>
    <p:sldId id="441" r:id="rId11"/>
    <p:sldId id="460" r:id="rId12"/>
    <p:sldId id="470" r:id="rId13"/>
    <p:sldId id="471" r:id="rId14"/>
    <p:sldId id="476" r:id="rId15"/>
    <p:sldId id="265" r:id="rId16"/>
    <p:sldId id="300" r:id="rId17"/>
    <p:sldId id="301" r:id="rId18"/>
    <p:sldId id="287" r:id="rId19"/>
    <p:sldId id="450" r:id="rId20"/>
    <p:sldId id="288" r:id="rId21"/>
    <p:sldId id="279" r:id="rId22"/>
    <p:sldId id="459" r:id="rId23"/>
    <p:sldId id="454" r:id="rId24"/>
    <p:sldId id="455" r:id="rId25"/>
    <p:sldId id="456" r:id="rId26"/>
    <p:sldId id="453" r:id="rId27"/>
    <p:sldId id="473" r:id="rId28"/>
    <p:sldId id="475" r:id="rId29"/>
    <p:sldId id="298" r:id="rId30"/>
    <p:sldId id="299" r:id="rId31"/>
    <p:sldId id="266" r:id="rId32"/>
    <p:sldId id="293" r:id="rId33"/>
    <p:sldId id="267" r:id="rId34"/>
    <p:sldId id="257" r:id="rId35"/>
    <p:sldId id="268" r:id="rId36"/>
    <p:sldId id="469" r:id="rId37"/>
    <p:sldId id="468" r:id="rId38"/>
    <p:sldId id="448" r:id="rId39"/>
    <p:sldId id="465" r:id="rId40"/>
    <p:sldId id="466" r:id="rId41"/>
    <p:sldId id="461" r:id="rId42"/>
    <p:sldId id="447" r:id="rId43"/>
    <p:sldId id="463" r:id="rId44"/>
    <p:sldId id="464" r:id="rId45"/>
    <p:sldId id="271" r:id="rId46"/>
    <p:sldId id="467" r:id="rId47"/>
    <p:sldId id="451" r:id="rId48"/>
    <p:sldId id="297" r:id="rId49"/>
    <p:sldId id="474" r:id="rId50"/>
    <p:sldId id="276"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3CDA8A3B-4047-4056-B229-7FFB731898DD}">
          <p14:sldIdLst>
            <p14:sldId id="256"/>
            <p14:sldId id="258"/>
          </p14:sldIdLst>
        </p14:section>
        <p14:section name="Background" id="{C9752528-9F8F-4FA4-8208-872474D4D68C}">
          <p14:sldIdLst>
            <p14:sldId id="263"/>
            <p14:sldId id="458"/>
            <p14:sldId id="440"/>
            <p14:sldId id="442"/>
            <p14:sldId id="446"/>
            <p14:sldId id="445"/>
            <p14:sldId id="444"/>
            <p14:sldId id="441"/>
            <p14:sldId id="460"/>
            <p14:sldId id="470"/>
            <p14:sldId id="471"/>
            <p14:sldId id="476"/>
          </p14:sldIdLst>
        </p14:section>
        <p14:section name="Neural modelling" id="{06F7F7F7-C0BC-4D6C-BF44-7E8725E55D85}">
          <p14:sldIdLst>
            <p14:sldId id="265"/>
            <p14:sldId id="300"/>
            <p14:sldId id="301"/>
            <p14:sldId id="287"/>
            <p14:sldId id="450"/>
          </p14:sldIdLst>
        </p14:section>
        <p14:section name="Limitations of current models" id="{4F44BDF6-7B16-48FA-B3ED-4E11BCE8E34F}">
          <p14:sldIdLst>
            <p14:sldId id="288"/>
            <p14:sldId id="279"/>
            <p14:sldId id="459"/>
            <p14:sldId id="454"/>
            <p14:sldId id="455"/>
            <p14:sldId id="456"/>
            <p14:sldId id="453"/>
            <p14:sldId id="473"/>
            <p14:sldId id="475"/>
            <p14:sldId id="298"/>
            <p14:sldId id="299"/>
          </p14:sldIdLst>
        </p14:section>
        <p14:section name="Why does this matter?" id="{937F11E7-9B02-4304-8DC0-7812406896E0}">
          <p14:sldIdLst>
            <p14:sldId id="266"/>
            <p14:sldId id="293"/>
          </p14:sldIdLst>
        </p14:section>
        <p14:section name="Aims and Hypotheses" id="{39BA94A4-6CC1-483D-926E-51AD3A7AA332}">
          <p14:sldIdLst>
            <p14:sldId id="267"/>
            <p14:sldId id="257"/>
            <p14:sldId id="268"/>
            <p14:sldId id="469"/>
            <p14:sldId id="468"/>
            <p14:sldId id="448"/>
            <p14:sldId id="465"/>
            <p14:sldId id="466"/>
            <p14:sldId id="461"/>
            <p14:sldId id="447"/>
            <p14:sldId id="463"/>
            <p14:sldId id="464"/>
            <p14:sldId id="271"/>
            <p14:sldId id="467"/>
            <p14:sldId id="451"/>
            <p14:sldId id="297"/>
            <p14:sldId id="474"/>
            <p14:sldId id="276"/>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ran Shorer" initials="ES" lastIdx="1" clrIdx="0">
    <p:extLst>
      <p:ext uri="{19B8F6BF-5375-455C-9EA6-DF929625EA0E}">
        <p15:presenceInfo xmlns:p15="http://schemas.microsoft.com/office/powerpoint/2012/main" userId="8e418a17ca5ab45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2060"/>
    <a:srgbClr val="C00000"/>
    <a:srgbClr val="5B9BD5"/>
    <a:srgbClr val="7030A0"/>
    <a:srgbClr val="BF9000"/>
    <a:srgbClr val="C55A11"/>
    <a:srgbClr val="70AD47"/>
    <a:srgbClr val="4DC58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1505" autoAdjust="0"/>
  </p:normalViewPr>
  <p:slideViewPr>
    <p:cSldViewPr snapToGrid="0">
      <p:cViewPr varScale="1">
        <p:scale>
          <a:sx n="78" d="100"/>
          <a:sy n="78" d="100"/>
        </p:scale>
        <p:origin x="97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6022A08-5EB5-407E-9086-6B8E82DC1277}" type="doc">
      <dgm:prSet loTypeId="urn:microsoft.com/office/officeart/2005/8/layout/StepDownProcess" loCatId="process" qsTypeId="urn:microsoft.com/office/officeart/2005/8/quickstyle/simple1" qsCatId="simple" csTypeId="urn:microsoft.com/office/officeart/2005/8/colors/accent1_4" csCatId="accent1" phldr="1"/>
      <dgm:spPr/>
      <dgm:t>
        <a:bodyPr/>
        <a:lstStyle/>
        <a:p>
          <a:endParaRPr lang="en-ZA"/>
        </a:p>
      </dgm:t>
    </dgm:pt>
    <dgm:pt modelId="{9BFA2B2F-2898-49C2-8455-DE8DA95163E4}">
      <dgm:prSet phldrT="[Text]" custT="1"/>
      <dgm:spPr/>
      <dgm:t>
        <a:bodyPr/>
        <a:lstStyle/>
        <a:p>
          <a:r>
            <a:rPr lang="en-ZA" sz="2000" dirty="0"/>
            <a:t>Proposal</a:t>
          </a:r>
        </a:p>
      </dgm:t>
    </dgm:pt>
    <dgm:pt modelId="{08A58576-7045-4D9D-B576-74C2E5AA328A}" type="parTrans" cxnId="{1E870DA6-2FA1-4E9F-8574-6E5D9E633B9F}">
      <dgm:prSet/>
      <dgm:spPr/>
      <dgm:t>
        <a:bodyPr/>
        <a:lstStyle/>
        <a:p>
          <a:endParaRPr lang="en-ZA"/>
        </a:p>
      </dgm:t>
    </dgm:pt>
    <dgm:pt modelId="{505D6C66-AC00-4CF0-9B34-A5C6852C627D}" type="sibTrans" cxnId="{1E870DA6-2FA1-4E9F-8574-6E5D9E633B9F}">
      <dgm:prSet/>
      <dgm:spPr/>
      <dgm:t>
        <a:bodyPr/>
        <a:lstStyle/>
        <a:p>
          <a:endParaRPr lang="en-ZA"/>
        </a:p>
      </dgm:t>
    </dgm:pt>
    <dgm:pt modelId="{F9BCCD74-0B0D-4118-AC66-C1A7107604FA}">
      <dgm:prSet phldrT="[Text]" custT="1"/>
      <dgm:spPr/>
      <dgm:t>
        <a:bodyPr/>
        <a:lstStyle/>
        <a:p>
          <a:r>
            <a:rPr lang="en-ZA" sz="1800" dirty="0"/>
            <a:t>December 2020</a:t>
          </a:r>
        </a:p>
      </dgm:t>
    </dgm:pt>
    <dgm:pt modelId="{56D2C966-AD53-41E4-8631-CCF78C7C607A}" type="parTrans" cxnId="{2E1B522D-5F3F-41DD-BB57-BFD6BE910222}">
      <dgm:prSet/>
      <dgm:spPr/>
      <dgm:t>
        <a:bodyPr/>
        <a:lstStyle/>
        <a:p>
          <a:endParaRPr lang="en-ZA"/>
        </a:p>
      </dgm:t>
    </dgm:pt>
    <dgm:pt modelId="{C9C31F1D-E39B-4551-9209-5DC45C692CF7}" type="sibTrans" cxnId="{2E1B522D-5F3F-41DD-BB57-BFD6BE910222}">
      <dgm:prSet/>
      <dgm:spPr/>
      <dgm:t>
        <a:bodyPr/>
        <a:lstStyle/>
        <a:p>
          <a:endParaRPr lang="en-ZA"/>
        </a:p>
      </dgm:t>
    </dgm:pt>
    <dgm:pt modelId="{FBF55548-67B5-4A33-A8D3-7D3A1A7D2087}">
      <dgm:prSet phldrT="[Text]" custT="1"/>
      <dgm:spPr/>
      <dgm:t>
        <a:bodyPr/>
        <a:lstStyle/>
        <a:p>
          <a:r>
            <a:rPr lang="en-ZA" sz="2000" dirty="0"/>
            <a:t>Complete construction of model</a:t>
          </a:r>
        </a:p>
      </dgm:t>
    </dgm:pt>
    <dgm:pt modelId="{3FB7442E-4454-48D0-9014-066BB96C0240}" type="parTrans" cxnId="{57D42B91-18EB-4B33-AE56-06FA2FCA0D14}">
      <dgm:prSet/>
      <dgm:spPr/>
      <dgm:t>
        <a:bodyPr/>
        <a:lstStyle/>
        <a:p>
          <a:endParaRPr lang="en-ZA"/>
        </a:p>
      </dgm:t>
    </dgm:pt>
    <dgm:pt modelId="{ACFFF5E5-1689-4FBD-8BC0-9C53D7BE3E70}" type="sibTrans" cxnId="{57D42B91-18EB-4B33-AE56-06FA2FCA0D14}">
      <dgm:prSet/>
      <dgm:spPr/>
      <dgm:t>
        <a:bodyPr/>
        <a:lstStyle/>
        <a:p>
          <a:endParaRPr lang="en-ZA"/>
        </a:p>
      </dgm:t>
    </dgm:pt>
    <dgm:pt modelId="{1491FD2F-8656-4762-A5DB-A480B531D305}">
      <dgm:prSet phldrT="[Text]" custT="1"/>
      <dgm:spPr/>
      <dgm:t>
        <a:bodyPr/>
        <a:lstStyle/>
        <a:p>
          <a:r>
            <a:rPr lang="en-ZA" sz="1800" dirty="0"/>
            <a:t>April 2021</a:t>
          </a:r>
        </a:p>
      </dgm:t>
    </dgm:pt>
    <dgm:pt modelId="{A34FF311-7673-4B16-B92A-2B8066093DCC}" type="parTrans" cxnId="{D4D47532-E25C-4C1B-B5D5-3AB3A13121C7}">
      <dgm:prSet/>
      <dgm:spPr/>
      <dgm:t>
        <a:bodyPr/>
        <a:lstStyle/>
        <a:p>
          <a:endParaRPr lang="en-ZA"/>
        </a:p>
      </dgm:t>
    </dgm:pt>
    <dgm:pt modelId="{75020F9B-8495-4A8E-BABD-5A2EB6AE0715}" type="sibTrans" cxnId="{D4D47532-E25C-4C1B-B5D5-3AB3A13121C7}">
      <dgm:prSet/>
      <dgm:spPr/>
      <dgm:t>
        <a:bodyPr/>
        <a:lstStyle/>
        <a:p>
          <a:endParaRPr lang="en-ZA"/>
        </a:p>
      </dgm:t>
    </dgm:pt>
    <dgm:pt modelId="{D604300E-6334-4EDA-BFAB-B312F4D228A9}">
      <dgm:prSet phldrT="[Text]" custT="1"/>
      <dgm:spPr/>
      <dgm:t>
        <a:bodyPr/>
        <a:lstStyle/>
        <a:p>
          <a:r>
            <a:rPr lang="en-ZA" sz="2000" dirty="0"/>
            <a:t>Objective 2</a:t>
          </a:r>
        </a:p>
      </dgm:t>
    </dgm:pt>
    <dgm:pt modelId="{F5C581B1-4AAA-4B20-BA61-88BA2E8A1A66}" type="parTrans" cxnId="{9F5E6F34-2958-4B42-B748-593645520FF4}">
      <dgm:prSet/>
      <dgm:spPr/>
      <dgm:t>
        <a:bodyPr/>
        <a:lstStyle/>
        <a:p>
          <a:endParaRPr lang="en-ZA"/>
        </a:p>
      </dgm:t>
    </dgm:pt>
    <dgm:pt modelId="{BC386B2F-C53A-4D59-A684-43870BA152CC}" type="sibTrans" cxnId="{9F5E6F34-2958-4B42-B748-593645520FF4}">
      <dgm:prSet/>
      <dgm:spPr/>
      <dgm:t>
        <a:bodyPr/>
        <a:lstStyle/>
        <a:p>
          <a:endParaRPr lang="en-ZA"/>
        </a:p>
      </dgm:t>
    </dgm:pt>
    <dgm:pt modelId="{E512C2FB-9988-48D2-974A-690CE5140E30}">
      <dgm:prSet phldrT="[Text]" custT="1"/>
      <dgm:spPr/>
      <dgm:t>
        <a:bodyPr/>
        <a:lstStyle/>
        <a:p>
          <a:r>
            <a:rPr lang="en-ZA" sz="1800" dirty="0"/>
            <a:t>June 2021</a:t>
          </a:r>
        </a:p>
      </dgm:t>
    </dgm:pt>
    <dgm:pt modelId="{B82ECDE9-3091-4783-980E-2A15A8530B5C}" type="parTrans" cxnId="{51ACE82C-0989-431C-9277-0300EE19B012}">
      <dgm:prSet/>
      <dgm:spPr/>
      <dgm:t>
        <a:bodyPr/>
        <a:lstStyle/>
        <a:p>
          <a:endParaRPr lang="en-ZA"/>
        </a:p>
      </dgm:t>
    </dgm:pt>
    <dgm:pt modelId="{C866A059-9B2A-4355-99FD-2467A72F02EB}" type="sibTrans" cxnId="{51ACE82C-0989-431C-9277-0300EE19B012}">
      <dgm:prSet/>
      <dgm:spPr/>
      <dgm:t>
        <a:bodyPr/>
        <a:lstStyle/>
        <a:p>
          <a:endParaRPr lang="en-ZA"/>
        </a:p>
      </dgm:t>
    </dgm:pt>
    <dgm:pt modelId="{D7672BC2-C01E-405B-B802-67E798D41BD7}">
      <dgm:prSet phldrT="[Text]" custT="1"/>
      <dgm:spPr/>
      <dgm:t>
        <a:bodyPr/>
        <a:lstStyle/>
        <a:p>
          <a:r>
            <a:rPr lang="en-ZA" sz="2000" dirty="0"/>
            <a:t>Objective 3</a:t>
          </a:r>
        </a:p>
      </dgm:t>
    </dgm:pt>
    <dgm:pt modelId="{75AF3E07-E16E-40F9-81B5-98774A2E827F}" type="parTrans" cxnId="{2B1C97FA-4186-4E04-9C60-4010D1EF1C76}">
      <dgm:prSet/>
      <dgm:spPr/>
      <dgm:t>
        <a:bodyPr/>
        <a:lstStyle/>
        <a:p>
          <a:endParaRPr lang="en-ZA"/>
        </a:p>
      </dgm:t>
    </dgm:pt>
    <dgm:pt modelId="{01598536-9363-43E3-9FA8-8EF4F5AF1BFF}" type="sibTrans" cxnId="{2B1C97FA-4186-4E04-9C60-4010D1EF1C76}">
      <dgm:prSet/>
      <dgm:spPr/>
      <dgm:t>
        <a:bodyPr/>
        <a:lstStyle/>
        <a:p>
          <a:endParaRPr lang="en-ZA"/>
        </a:p>
      </dgm:t>
    </dgm:pt>
    <dgm:pt modelId="{6370D700-8624-4CA5-AC19-5F689439262D}">
      <dgm:prSet phldrT="[Text]" custT="1"/>
      <dgm:spPr/>
      <dgm:t>
        <a:bodyPr/>
        <a:lstStyle/>
        <a:p>
          <a:r>
            <a:rPr lang="en-ZA" sz="1800" dirty="0"/>
            <a:t>July 2021</a:t>
          </a:r>
        </a:p>
      </dgm:t>
    </dgm:pt>
    <dgm:pt modelId="{419BFA34-6BBB-494C-BB30-CEDD77FE0B5B}" type="parTrans" cxnId="{F4D49723-DBB8-4AC4-AF9E-340FC467FAA6}">
      <dgm:prSet/>
      <dgm:spPr/>
      <dgm:t>
        <a:bodyPr/>
        <a:lstStyle/>
        <a:p>
          <a:endParaRPr lang="en-ZA"/>
        </a:p>
      </dgm:t>
    </dgm:pt>
    <dgm:pt modelId="{65686E75-9B3B-4B59-BC3C-89B90FB277DC}" type="sibTrans" cxnId="{F4D49723-DBB8-4AC4-AF9E-340FC467FAA6}">
      <dgm:prSet/>
      <dgm:spPr/>
      <dgm:t>
        <a:bodyPr/>
        <a:lstStyle/>
        <a:p>
          <a:endParaRPr lang="en-ZA"/>
        </a:p>
      </dgm:t>
    </dgm:pt>
    <dgm:pt modelId="{CC5D5788-DA5C-4CAC-BE20-819D8E7BD82B}">
      <dgm:prSet phldrT="[Text]" custT="1"/>
      <dgm:spPr/>
      <dgm:t>
        <a:bodyPr/>
        <a:lstStyle/>
        <a:p>
          <a:r>
            <a:rPr lang="en-ZA" sz="2000" dirty="0"/>
            <a:t>Objective 4</a:t>
          </a:r>
        </a:p>
      </dgm:t>
    </dgm:pt>
    <dgm:pt modelId="{377CEBC6-3505-495E-8FFE-C12E6E71629F}" type="parTrans" cxnId="{A1E5E54B-3D76-457D-9345-844AEE94C517}">
      <dgm:prSet/>
      <dgm:spPr/>
      <dgm:t>
        <a:bodyPr/>
        <a:lstStyle/>
        <a:p>
          <a:endParaRPr lang="en-ZA"/>
        </a:p>
      </dgm:t>
    </dgm:pt>
    <dgm:pt modelId="{4C28D507-0981-4FA0-82DA-33F9F5FC4CD5}" type="sibTrans" cxnId="{A1E5E54B-3D76-457D-9345-844AEE94C517}">
      <dgm:prSet/>
      <dgm:spPr/>
      <dgm:t>
        <a:bodyPr/>
        <a:lstStyle/>
        <a:p>
          <a:endParaRPr lang="en-ZA"/>
        </a:p>
      </dgm:t>
    </dgm:pt>
    <dgm:pt modelId="{C66C9B0E-A2F5-4EF7-8C23-4542AA599811}">
      <dgm:prSet phldrT="[Text]" custT="1"/>
      <dgm:spPr/>
      <dgm:t>
        <a:bodyPr/>
        <a:lstStyle/>
        <a:p>
          <a:r>
            <a:rPr lang="en-ZA" sz="1800" dirty="0"/>
            <a:t>August 2021</a:t>
          </a:r>
        </a:p>
      </dgm:t>
    </dgm:pt>
    <dgm:pt modelId="{43149C08-ECFA-477C-8FA2-70E7B6C1E1A2}" type="parTrans" cxnId="{AE81399F-E10F-4AF2-B8EB-BB9A9A66D100}">
      <dgm:prSet/>
      <dgm:spPr/>
      <dgm:t>
        <a:bodyPr/>
        <a:lstStyle/>
        <a:p>
          <a:endParaRPr lang="en-ZA"/>
        </a:p>
      </dgm:t>
    </dgm:pt>
    <dgm:pt modelId="{81CD712D-FCBE-4A6E-A3DE-A2A7275D06BE}" type="sibTrans" cxnId="{AE81399F-E10F-4AF2-B8EB-BB9A9A66D100}">
      <dgm:prSet/>
      <dgm:spPr/>
      <dgm:t>
        <a:bodyPr/>
        <a:lstStyle/>
        <a:p>
          <a:endParaRPr lang="en-ZA"/>
        </a:p>
      </dgm:t>
    </dgm:pt>
    <dgm:pt modelId="{09A37EC2-A11F-477A-B0CA-111F4E839A41}">
      <dgm:prSet phldrT="[Text]" custT="1"/>
      <dgm:spPr/>
      <dgm:t>
        <a:bodyPr/>
        <a:lstStyle/>
        <a:p>
          <a:r>
            <a:rPr lang="en-ZA" sz="2000" dirty="0"/>
            <a:t>Objective 5</a:t>
          </a:r>
        </a:p>
      </dgm:t>
    </dgm:pt>
    <dgm:pt modelId="{55B2FD18-BC3B-4344-BB08-56BB2EC4895E}" type="parTrans" cxnId="{B7FDBD81-F662-49E3-8DF1-F244A69CAC66}">
      <dgm:prSet/>
      <dgm:spPr/>
      <dgm:t>
        <a:bodyPr/>
        <a:lstStyle/>
        <a:p>
          <a:endParaRPr lang="en-ZA"/>
        </a:p>
      </dgm:t>
    </dgm:pt>
    <dgm:pt modelId="{B557B6D3-545A-4549-B065-64725BD17A9C}" type="sibTrans" cxnId="{B7FDBD81-F662-49E3-8DF1-F244A69CAC66}">
      <dgm:prSet/>
      <dgm:spPr/>
      <dgm:t>
        <a:bodyPr/>
        <a:lstStyle/>
        <a:p>
          <a:endParaRPr lang="en-ZA"/>
        </a:p>
      </dgm:t>
    </dgm:pt>
    <dgm:pt modelId="{2F3939A1-8008-44B0-987C-8C840CA82B01}">
      <dgm:prSet phldrT="[Text]" custT="1"/>
      <dgm:spPr/>
      <dgm:t>
        <a:bodyPr/>
        <a:lstStyle/>
        <a:p>
          <a:r>
            <a:rPr lang="en-ZA" sz="1800" dirty="0"/>
            <a:t>September 2021</a:t>
          </a:r>
        </a:p>
      </dgm:t>
    </dgm:pt>
    <dgm:pt modelId="{CA75A347-E6EF-4C3E-BC0D-A903E9C0290B}" type="parTrans" cxnId="{44C2923D-FEB5-412D-A65F-582B60954B3A}">
      <dgm:prSet/>
      <dgm:spPr/>
      <dgm:t>
        <a:bodyPr/>
        <a:lstStyle/>
        <a:p>
          <a:endParaRPr lang="en-ZA"/>
        </a:p>
      </dgm:t>
    </dgm:pt>
    <dgm:pt modelId="{8B5D5F11-3674-439D-A4A2-8B7A4D617BEE}" type="sibTrans" cxnId="{44C2923D-FEB5-412D-A65F-582B60954B3A}">
      <dgm:prSet/>
      <dgm:spPr/>
      <dgm:t>
        <a:bodyPr/>
        <a:lstStyle/>
        <a:p>
          <a:endParaRPr lang="en-ZA"/>
        </a:p>
      </dgm:t>
    </dgm:pt>
    <dgm:pt modelId="{5EFADD36-9197-4FF8-8FF8-8C128F33A0E6}">
      <dgm:prSet phldrT="[Text]" custT="1"/>
      <dgm:spPr/>
      <dgm:t>
        <a:bodyPr/>
        <a:lstStyle/>
        <a:p>
          <a:r>
            <a:rPr lang="en-ZA" sz="2000" dirty="0"/>
            <a:t>Completed thesis</a:t>
          </a:r>
        </a:p>
      </dgm:t>
    </dgm:pt>
    <dgm:pt modelId="{FFFAB490-C54F-47C2-B2F4-AB808CF74675}" type="parTrans" cxnId="{644EDEA9-EA4F-4683-AF32-9D952415AF36}">
      <dgm:prSet/>
      <dgm:spPr/>
      <dgm:t>
        <a:bodyPr/>
        <a:lstStyle/>
        <a:p>
          <a:endParaRPr lang="en-ZA"/>
        </a:p>
      </dgm:t>
    </dgm:pt>
    <dgm:pt modelId="{D7CC892D-7440-45D7-8749-4B2FF516CFAB}" type="sibTrans" cxnId="{644EDEA9-EA4F-4683-AF32-9D952415AF36}">
      <dgm:prSet/>
      <dgm:spPr/>
      <dgm:t>
        <a:bodyPr/>
        <a:lstStyle/>
        <a:p>
          <a:endParaRPr lang="en-ZA"/>
        </a:p>
      </dgm:t>
    </dgm:pt>
    <dgm:pt modelId="{3471D32B-8FAB-433F-BD90-FC6C6A3CEDAE}">
      <dgm:prSet phldrT="[Text]" custT="1"/>
      <dgm:spPr/>
      <dgm:t>
        <a:bodyPr/>
        <a:lstStyle/>
        <a:p>
          <a:r>
            <a:rPr lang="en-ZA" sz="1800" dirty="0"/>
            <a:t>December 2021</a:t>
          </a:r>
        </a:p>
      </dgm:t>
    </dgm:pt>
    <dgm:pt modelId="{414F8E63-04CA-40B6-A7B6-C7B9D222C3F5}" type="parTrans" cxnId="{94F78C62-211A-4FC1-A511-485016141802}">
      <dgm:prSet/>
      <dgm:spPr/>
      <dgm:t>
        <a:bodyPr/>
        <a:lstStyle/>
        <a:p>
          <a:endParaRPr lang="en-ZA"/>
        </a:p>
      </dgm:t>
    </dgm:pt>
    <dgm:pt modelId="{D2E384D9-2C71-4B1C-BE43-14C920E8FC75}" type="sibTrans" cxnId="{94F78C62-211A-4FC1-A511-485016141802}">
      <dgm:prSet/>
      <dgm:spPr/>
      <dgm:t>
        <a:bodyPr/>
        <a:lstStyle/>
        <a:p>
          <a:endParaRPr lang="en-ZA"/>
        </a:p>
      </dgm:t>
    </dgm:pt>
    <dgm:pt modelId="{0F4E9372-87B5-44C6-B336-C636BB93DD92}" type="pres">
      <dgm:prSet presAssocID="{E6022A08-5EB5-407E-9086-6B8E82DC1277}" presName="rootnode" presStyleCnt="0">
        <dgm:presLayoutVars>
          <dgm:chMax/>
          <dgm:chPref/>
          <dgm:dir/>
          <dgm:animLvl val="lvl"/>
        </dgm:presLayoutVars>
      </dgm:prSet>
      <dgm:spPr/>
    </dgm:pt>
    <dgm:pt modelId="{06097BA9-77CA-4335-A196-858B7CD54835}" type="pres">
      <dgm:prSet presAssocID="{9BFA2B2F-2898-49C2-8455-DE8DA95163E4}" presName="composite" presStyleCnt="0"/>
      <dgm:spPr/>
    </dgm:pt>
    <dgm:pt modelId="{FFAC3F9C-2402-493A-A108-3C964D6267C4}" type="pres">
      <dgm:prSet presAssocID="{9BFA2B2F-2898-49C2-8455-DE8DA95163E4}" presName="bentUpArrow1" presStyleLbl="alignImgPlace1" presStyleIdx="0" presStyleCnt="6"/>
      <dgm:spPr/>
    </dgm:pt>
    <dgm:pt modelId="{8CBE104C-EFA6-4DC1-93AA-C1A6BC52A2C6}" type="pres">
      <dgm:prSet presAssocID="{9BFA2B2F-2898-49C2-8455-DE8DA95163E4}" presName="ParentText" presStyleLbl="node1" presStyleIdx="0" presStyleCnt="7" custScaleX="299932" custLinFactNeighborX="-403" custLinFactNeighborY="2261">
        <dgm:presLayoutVars>
          <dgm:chMax val="1"/>
          <dgm:chPref val="1"/>
          <dgm:bulletEnabled val="1"/>
        </dgm:presLayoutVars>
      </dgm:prSet>
      <dgm:spPr/>
    </dgm:pt>
    <dgm:pt modelId="{562FC294-29F0-440F-9048-E92C9956EEB3}" type="pres">
      <dgm:prSet presAssocID="{9BFA2B2F-2898-49C2-8455-DE8DA95163E4}" presName="ChildText" presStyleLbl="revTx" presStyleIdx="0" presStyleCnt="7" custScaleX="338727" custLinFactX="100000" custLinFactNeighborX="157590" custLinFactNeighborY="-30">
        <dgm:presLayoutVars>
          <dgm:chMax val="0"/>
          <dgm:chPref val="0"/>
          <dgm:bulletEnabled val="1"/>
        </dgm:presLayoutVars>
      </dgm:prSet>
      <dgm:spPr/>
    </dgm:pt>
    <dgm:pt modelId="{BC275A5B-88A4-4602-AD55-DC7FB4831273}" type="pres">
      <dgm:prSet presAssocID="{505D6C66-AC00-4CF0-9B34-A5C6852C627D}" presName="sibTrans" presStyleCnt="0"/>
      <dgm:spPr/>
    </dgm:pt>
    <dgm:pt modelId="{5552988D-ACBB-4E2C-8D1E-0F612FD14982}" type="pres">
      <dgm:prSet presAssocID="{FBF55548-67B5-4A33-A8D3-7D3A1A7D2087}" presName="composite" presStyleCnt="0"/>
      <dgm:spPr/>
    </dgm:pt>
    <dgm:pt modelId="{7D32CB8E-54AF-4AF7-9642-AEA9A504CA50}" type="pres">
      <dgm:prSet presAssocID="{FBF55548-67B5-4A33-A8D3-7D3A1A7D2087}" presName="bentUpArrow1" presStyleLbl="alignImgPlace1" presStyleIdx="1" presStyleCnt="6"/>
      <dgm:spPr/>
    </dgm:pt>
    <dgm:pt modelId="{40098D0A-40F8-4875-A66C-A8535FD34AE4}" type="pres">
      <dgm:prSet presAssocID="{FBF55548-67B5-4A33-A8D3-7D3A1A7D2087}" presName="ParentText" presStyleLbl="node1" presStyleIdx="1" presStyleCnt="7" custScaleX="299932" custLinFactNeighborX="-92052" custLinFactNeighborY="9044">
        <dgm:presLayoutVars>
          <dgm:chMax val="1"/>
          <dgm:chPref val="1"/>
          <dgm:bulletEnabled val="1"/>
        </dgm:presLayoutVars>
      </dgm:prSet>
      <dgm:spPr/>
    </dgm:pt>
    <dgm:pt modelId="{61F1FEA5-9F1E-4474-A540-1273B903786E}" type="pres">
      <dgm:prSet presAssocID="{FBF55548-67B5-4A33-A8D3-7D3A1A7D2087}" presName="ChildText" presStyleLbl="revTx" presStyleIdx="1" presStyleCnt="7" custScaleX="259286" custLinFactNeighborX="86947" custLinFactNeighborY="10492">
        <dgm:presLayoutVars>
          <dgm:chMax val="0"/>
          <dgm:chPref val="0"/>
          <dgm:bulletEnabled val="1"/>
        </dgm:presLayoutVars>
      </dgm:prSet>
      <dgm:spPr/>
    </dgm:pt>
    <dgm:pt modelId="{5500E2AB-8CC0-44FC-B474-23F4AEBED675}" type="pres">
      <dgm:prSet presAssocID="{ACFFF5E5-1689-4FBD-8BC0-9C53D7BE3E70}" presName="sibTrans" presStyleCnt="0"/>
      <dgm:spPr/>
    </dgm:pt>
    <dgm:pt modelId="{276A4B18-0350-4D1E-A962-4CF59CF3A9CD}" type="pres">
      <dgm:prSet presAssocID="{D604300E-6334-4EDA-BFAB-B312F4D228A9}" presName="composite" presStyleCnt="0"/>
      <dgm:spPr/>
    </dgm:pt>
    <dgm:pt modelId="{8160527A-84EF-482F-AECE-5A19F9BDC397}" type="pres">
      <dgm:prSet presAssocID="{D604300E-6334-4EDA-BFAB-B312F4D228A9}" presName="bentUpArrow1" presStyleLbl="alignImgPlace1" presStyleIdx="2" presStyleCnt="6"/>
      <dgm:spPr/>
    </dgm:pt>
    <dgm:pt modelId="{39D7420A-8BDA-4946-BD60-9A78AC73CE91}" type="pres">
      <dgm:prSet presAssocID="{D604300E-6334-4EDA-BFAB-B312F4D228A9}" presName="ParentText" presStyleLbl="node1" presStyleIdx="2" presStyleCnt="7" custScaleX="299932" custLinFactX="-15527" custLinFactNeighborX="-100000" custLinFactNeighborY="9044">
        <dgm:presLayoutVars>
          <dgm:chMax val="1"/>
          <dgm:chPref val="1"/>
          <dgm:bulletEnabled val="1"/>
        </dgm:presLayoutVars>
      </dgm:prSet>
      <dgm:spPr/>
    </dgm:pt>
    <dgm:pt modelId="{8661F9B4-E719-4556-9201-117FA31BC766}" type="pres">
      <dgm:prSet presAssocID="{D604300E-6334-4EDA-BFAB-B312F4D228A9}" presName="ChildText" presStyleLbl="revTx" presStyleIdx="2" presStyleCnt="7" custScaleX="259286" custLinFactNeighborX="77228" custLinFactNeighborY="18332">
        <dgm:presLayoutVars>
          <dgm:chMax val="0"/>
          <dgm:chPref val="0"/>
          <dgm:bulletEnabled val="1"/>
        </dgm:presLayoutVars>
      </dgm:prSet>
      <dgm:spPr/>
    </dgm:pt>
    <dgm:pt modelId="{45CD6E0F-7FCA-4159-8E48-82A217EE42ED}" type="pres">
      <dgm:prSet presAssocID="{BC386B2F-C53A-4D59-A684-43870BA152CC}" presName="sibTrans" presStyleCnt="0"/>
      <dgm:spPr/>
    </dgm:pt>
    <dgm:pt modelId="{33231B63-476B-475F-8D55-33E858FDBFAD}" type="pres">
      <dgm:prSet presAssocID="{D7672BC2-C01E-405B-B802-67E798D41BD7}" presName="composite" presStyleCnt="0"/>
      <dgm:spPr/>
    </dgm:pt>
    <dgm:pt modelId="{1E8E1B77-DD41-407C-B17D-724BE69F2B8B}" type="pres">
      <dgm:prSet presAssocID="{D7672BC2-C01E-405B-B802-67E798D41BD7}" presName="bentUpArrow1" presStyleLbl="alignImgPlace1" presStyleIdx="3" presStyleCnt="6"/>
      <dgm:spPr/>
    </dgm:pt>
    <dgm:pt modelId="{D72F3DC0-F176-433D-9F75-76F457A4B0BB}" type="pres">
      <dgm:prSet presAssocID="{D7672BC2-C01E-405B-B802-67E798D41BD7}" presName="ParentText" presStyleLbl="node1" presStyleIdx="3" presStyleCnt="7" custScaleX="299932" custLinFactX="-15527" custLinFactNeighborX="-100000" custLinFactNeighborY="9044">
        <dgm:presLayoutVars>
          <dgm:chMax val="1"/>
          <dgm:chPref val="1"/>
          <dgm:bulletEnabled val="1"/>
        </dgm:presLayoutVars>
      </dgm:prSet>
      <dgm:spPr/>
    </dgm:pt>
    <dgm:pt modelId="{352FE20A-3E67-4CC5-BBDF-17F57BA12045}" type="pres">
      <dgm:prSet presAssocID="{D7672BC2-C01E-405B-B802-67E798D41BD7}" presName="ChildText" presStyleLbl="revTx" presStyleIdx="3" presStyleCnt="7" custScaleX="259286" custLinFactNeighborX="70701" custLinFactNeighborY="5594">
        <dgm:presLayoutVars>
          <dgm:chMax val="0"/>
          <dgm:chPref val="0"/>
          <dgm:bulletEnabled val="1"/>
        </dgm:presLayoutVars>
      </dgm:prSet>
      <dgm:spPr/>
    </dgm:pt>
    <dgm:pt modelId="{3C77C6A9-940F-4EDC-98AE-D21E6B080D39}" type="pres">
      <dgm:prSet presAssocID="{01598536-9363-43E3-9FA8-8EF4F5AF1BFF}" presName="sibTrans" presStyleCnt="0"/>
      <dgm:spPr/>
    </dgm:pt>
    <dgm:pt modelId="{36E12E59-BE15-496E-A2C3-CB279A30587E}" type="pres">
      <dgm:prSet presAssocID="{CC5D5788-DA5C-4CAC-BE20-819D8E7BD82B}" presName="composite" presStyleCnt="0"/>
      <dgm:spPr/>
    </dgm:pt>
    <dgm:pt modelId="{158B99AB-35CA-4842-9D1C-BC26D4AF0CAD}" type="pres">
      <dgm:prSet presAssocID="{CC5D5788-DA5C-4CAC-BE20-819D8E7BD82B}" presName="bentUpArrow1" presStyleLbl="alignImgPlace1" presStyleIdx="4" presStyleCnt="6"/>
      <dgm:spPr/>
    </dgm:pt>
    <dgm:pt modelId="{51D6C87A-D145-4869-8A12-B708CC49B968}" type="pres">
      <dgm:prSet presAssocID="{CC5D5788-DA5C-4CAC-BE20-819D8E7BD82B}" presName="ParentText" presStyleLbl="node1" presStyleIdx="4" presStyleCnt="7" custScaleX="299932" custLinFactX="-15527" custLinFactNeighborX="-100000" custLinFactNeighborY="9044">
        <dgm:presLayoutVars>
          <dgm:chMax val="1"/>
          <dgm:chPref val="1"/>
          <dgm:bulletEnabled val="1"/>
        </dgm:presLayoutVars>
      </dgm:prSet>
      <dgm:spPr/>
    </dgm:pt>
    <dgm:pt modelId="{EF634146-6ACB-44C0-B01F-93BEB3807F8D}" type="pres">
      <dgm:prSet presAssocID="{CC5D5788-DA5C-4CAC-BE20-819D8E7BD82B}" presName="ChildText" presStyleLbl="revTx" presStyleIdx="4" presStyleCnt="7" custScaleX="259286" custLinFactNeighborX="81580" custLinFactNeighborY="2797">
        <dgm:presLayoutVars>
          <dgm:chMax val="0"/>
          <dgm:chPref val="0"/>
          <dgm:bulletEnabled val="1"/>
        </dgm:presLayoutVars>
      </dgm:prSet>
      <dgm:spPr/>
    </dgm:pt>
    <dgm:pt modelId="{B5931D8C-9406-4148-AFBC-ABBBCE6090B1}" type="pres">
      <dgm:prSet presAssocID="{4C28D507-0981-4FA0-82DA-33F9F5FC4CD5}" presName="sibTrans" presStyleCnt="0"/>
      <dgm:spPr/>
    </dgm:pt>
    <dgm:pt modelId="{3C7650BC-4A82-4A42-B93B-B5B952E21869}" type="pres">
      <dgm:prSet presAssocID="{09A37EC2-A11F-477A-B0CA-111F4E839A41}" presName="composite" presStyleCnt="0"/>
      <dgm:spPr/>
    </dgm:pt>
    <dgm:pt modelId="{33A81C66-7B16-478C-B4F0-E7B9BF10F367}" type="pres">
      <dgm:prSet presAssocID="{09A37EC2-A11F-477A-B0CA-111F4E839A41}" presName="bentUpArrow1" presStyleLbl="alignImgPlace1" presStyleIdx="5" presStyleCnt="6"/>
      <dgm:spPr/>
    </dgm:pt>
    <dgm:pt modelId="{E2D15E7A-46E5-4A4B-9700-06169D19C340}" type="pres">
      <dgm:prSet presAssocID="{09A37EC2-A11F-477A-B0CA-111F4E839A41}" presName="ParentText" presStyleLbl="node1" presStyleIdx="5" presStyleCnt="7" custScaleX="299932" custLinFactX="-30777" custLinFactNeighborX="-100000" custLinFactNeighborY="9044">
        <dgm:presLayoutVars>
          <dgm:chMax val="1"/>
          <dgm:chPref val="1"/>
          <dgm:bulletEnabled val="1"/>
        </dgm:presLayoutVars>
      </dgm:prSet>
      <dgm:spPr/>
    </dgm:pt>
    <dgm:pt modelId="{1EEE69DC-F72B-46C6-8423-5819EDF1D723}" type="pres">
      <dgm:prSet presAssocID="{09A37EC2-A11F-477A-B0CA-111F4E839A41}" presName="ChildText" presStyleLbl="revTx" presStyleIdx="5" presStyleCnt="7" custScaleX="298652" custLinFactNeighborX="79404" custLinFactNeighborY="11189">
        <dgm:presLayoutVars>
          <dgm:chMax val="0"/>
          <dgm:chPref val="0"/>
          <dgm:bulletEnabled val="1"/>
        </dgm:presLayoutVars>
      </dgm:prSet>
      <dgm:spPr/>
    </dgm:pt>
    <dgm:pt modelId="{A30C845B-C0A3-4A2D-BD37-489E46D99A7F}" type="pres">
      <dgm:prSet presAssocID="{B557B6D3-545A-4549-B065-64725BD17A9C}" presName="sibTrans" presStyleCnt="0"/>
      <dgm:spPr/>
    </dgm:pt>
    <dgm:pt modelId="{508FDE50-56A1-443A-BBD3-026512E40377}" type="pres">
      <dgm:prSet presAssocID="{5EFADD36-9197-4FF8-8FF8-8C128F33A0E6}" presName="composite" presStyleCnt="0"/>
      <dgm:spPr/>
    </dgm:pt>
    <dgm:pt modelId="{4BB226C4-F6F3-4EA3-9421-B98D2CD8D361}" type="pres">
      <dgm:prSet presAssocID="{5EFADD36-9197-4FF8-8FF8-8C128F33A0E6}" presName="ParentText" presStyleLbl="node1" presStyleIdx="6" presStyleCnt="7" custScaleX="299932" custLinFactX="-53646" custLinFactNeighborX="-100000" custLinFactNeighborY="9044">
        <dgm:presLayoutVars>
          <dgm:chMax val="1"/>
          <dgm:chPref val="1"/>
          <dgm:bulletEnabled val="1"/>
        </dgm:presLayoutVars>
      </dgm:prSet>
      <dgm:spPr/>
    </dgm:pt>
    <dgm:pt modelId="{83E6A8C0-3347-409A-9B7A-12E6E9DAA9C8}" type="pres">
      <dgm:prSet presAssocID="{5EFADD36-9197-4FF8-8FF8-8C128F33A0E6}" presName="FinalChildText" presStyleLbl="revTx" presStyleIdx="6" presStyleCnt="7" custScaleX="259286" custLinFactNeighborX="42708">
        <dgm:presLayoutVars>
          <dgm:chMax val="0"/>
          <dgm:chPref val="0"/>
          <dgm:bulletEnabled val="1"/>
        </dgm:presLayoutVars>
      </dgm:prSet>
      <dgm:spPr/>
    </dgm:pt>
  </dgm:ptLst>
  <dgm:cxnLst>
    <dgm:cxn modelId="{DC975D16-9D66-44FF-9E47-7FC18E7BDA64}" type="presOf" srcId="{3471D32B-8FAB-433F-BD90-FC6C6A3CEDAE}" destId="{83E6A8C0-3347-409A-9B7A-12E6E9DAA9C8}" srcOrd="0" destOrd="0" presId="urn:microsoft.com/office/officeart/2005/8/layout/StepDownProcess"/>
    <dgm:cxn modelId="{1B4A0C1E-D870-433C-BA7B-F56B6FA98B11}" type="presOf" srcId="{9BFA2B2F-2898-49C2-8455-DE8DA95163E4}" destId="{8CBE104C-EFA6-4DC1-93AA-C1A6BC52A2C6}" srcOrd="0" destOrd="0" presId="urn:microsoft.com/office/officeart/2005/8/layout/StepDownProcess"/>
    <dgm:cxn modelId="{F4D49723-DBB8-4AC4-AF9E-340FC467FAA6}" srcId="{D7672BC2-C01E-405B-B802-67E798D41BD7}" destId="{6370D700-8624-4CA5-AC19-5F689439262D}" srcOrd="0" destOrd="0" parTransId="{419BFA34-6BBB-494C-BB30-CEDD77FE0B5B}" sibTransId="{65686E75-9B3B-4B59-BC3C-89B90FB277DC}"/>
    <dgm:cxn modelId="{62923428-38E4-42A5-B03B-122A70C1B18F}" type="presOf" srcId="{E6022A08-5EB5-407E-9086-6B8E82DC1277}" destId="{0F4E9372-87B5-44C6-B336-C636BB93DD92}" srcOrd="0" destOrd="0" presId="urn:microsoft.com/office/officeart/2005/8/layout/StepDownProcess"/>
    <dgm:cxn modelId="{51ACE82C-0989-431C-9277-0300EE19B012}" srcId="{D604300E-6334-4EDA-BFAB-B312F4D228A9}" destId="{E512C2FB-9988-48D2-974A-690CE5140E30}" srcOrd="0" destOrd="0" parTransId="{B82ECDE9-3091-4783-980E-2A15A8530B5C}" sibTransId="{C866A059-9B2A-4355-99FD-2467A72F02EB}"/>
    <dgm:cxn modelId="{2E1B522D-5F3F-41DD-BB57-BFD6BE910222}" srcId="{9BFA2B2F-2898-49C2-8455-DE8DA95163E4}" destId="{F9BCCD74-0B0D-4118-AC66-C1A7107604FA}" srcOrd="0" destOrd="0" parTransId="{56D2C966-AD53-41E4-8631-CCF78C7C607A}" sibTransId="{C9C31F1D-E39B-4551-9209-5DC45C692CF7}"/>
    <dgm:cxn modelId="{D4D47532-E25C-4C1B-B5D5-3AB3A13121C7}" srcId="{FBF55548-67B5-4A33-A8D3-7D3A1A7D2087}" destId="{1491FD2F-8656-4762-A5DB-A480B531D305}" srcOrd="0" destOrd="0" parTransId="{A34FF311-7673-4B16-B92A-2B8066093DCC}" sibTransId="{75020F9B-8495-4A8E-BABD-5A2EB6AE0715}"/>
    <dgm:cxn modelId="{9F5E6F34-2958-4B42-B748-593645520FF4}" srcId="{E6022A08-5EB5-407E-9086-6B8E82DC1277}" destId="{D604300E-6334-4EDA-BFAB-B312F4D228A9}" srcOrd="2" destOrd="0" parTransId="{F5C581B1-4AAA-4B20-BA61-88BA2E8A1A66}" sibTransId="{BC386B2F-C53A-4D59-A684-43870BA152CC}"/>
    <dgm:cxn modelId="{83B6583D-8FE6-4CAD-A125-81C8733DE25D}" type="presOf" srcId="{E512C2FB-9988-48D2-974A-690CE5140E30}" destId="{8661F9B4-E719-4556-9201-117FA31BC766}" srcOrd="0" destOrd="0" presId="urn:microsoft.com/office/officeart/2005/8/layout/StepDownProcess"/>
    <dgm:cxn modelId="{44C2923D-FEB5-412D-A65F-582B60954B3A}" srcId="{09A37EC2-A11F-477A-B0CA-111F4E839A41}" destId="{2F3939A1-8008-44B0-987C-8C840CA82B01}" srcOrd="0" destOrd="0" parTransId="{CA75A347-E6EF-4C3E-BC0D-A903E9C0290B}" sibTransId="{8B5D5F11-3674-439D-A4A2-8B7A4D617BEE}"/>
    <dgm:cxn modelId="{3D9D1660-3D05-4E1B-A9F4-EAFAF539A34F}" type="presOf" srcId="{D604300E-6334-4EDA-BFAB-B312F4D228A9}" destId="{39D7420A-8BDA-4946-BD60-9A78AC73CE91}" srcOrd="0" destOrd="0" presId="urn:microsoft.com/office/officeart/2005/8/layout/StepDownProcess"/>
    <dgm:cxn modelId="{94F78C62-211A-4FC1-A511-485016141802}" srcId="{5EFADD36-9197-4FF8-8FF8-8C128F33A0E6}" destId="{3471D32B-8FAB-433F-BD90-FC6C6A3CEDAE}" srcOrd="0" destOrd="0" parTransId="{414F8E63-04CA-40B6-A7B6-C7B9D222C3F5}" sibTransId="{D2E384D9-2C71-4B1C-BE43-14C920E8FC75}"/>
    <dgm:cxn modelId="{08B38845-C0EF-4F19-9854-F230C99AEB7D}" type="presOf" srcId="{FBF55548-67B5-4A33-A8D3-7D3A1A7D2087}" destId="{40098D0A-40F8-4875-A66C-A8535FD34AE4}" srcOrd="0" destOrd="0" presId="urn:microsoft.com/office/officeart/2005/8/layout/StepDownProcess"/>
    <dgm:cxn modelId="{83349969-B093-4CA5-B7D7-DD54279D70E8}" type="presOf" srcId="{CC5D5788-DA5C-4CAC-BE20-819D8E7BD82B}" destId="{51D6C87A-D145-4869-8A12-B708CC49B968}" srcOrd="0" destOrd="0" presId="urn:microsoft.com/office/officeart/2005/8/layout/StepDownProcess"/>
    <dgm:cxn modelId="{1F83054A-82AE-4B43-8A36-F9969121CC54}" type="presOf" srcId="{5EFADD36-9197-4FF8-8FF8-8C128F33A0E6}" destId="{4BB226C4-F6F3-4EA3-9421-B98D2CD8D361}" srcOrd="0" destOrd="0" presId="urn:microsoft.com/office/officeart/2005/8/layout/StepDownProcess"/>
    <dgm:cxn modelId="{A1E5E54B-3D76-457D-9345-844AEE94C517}" srcId="{E6022A08-5EB5-407E-9086-6B8E82DC1277}" destId="{CC5D5788-DA5C-4CAC-BE20-819D8E7BD82B}" srcOrd="4" destOrd="0" parTransId="{377CEBC6-3505-495E-8FFE-C12E6E71629F}" sibTransId="{4C28D507-0981-4FA0-82DA-33F9F5FC4CD5}"/>
    <dgm:cxn modelId="{B7FDBD81-F662-49E3-8DF1-F244A69CAC66}" srcId="{E6022A08-5EB5-407E-9086-6B8E82DC1277}" destId="{09A37EC2-A11F-477A-B0CA-111F4E839A41}" srcOrd="5" destOrd="0" parTransId="{55B2FD18-BC3B-4344-BB08-56BB2EC4895E}" sibTransId="{B557B6D3-545A-4549-B065-64725BD17A9C}"/>
    <dgm:cxn modelId="{57D42B91-18EB-4B33-AE56-06FA2FCA0D14}" srcId="{E6022A08-5EB5-407E-9086-6B8E82DC1277}" destId="{FBF55548-67B5-4A33-A8D3-7D3A1A7D2087}" srcOrd="1" destOrd="0" parTransId="{3FB7442E-4454-48D0-9014-066BB96C0240}" sibTransId="{ACFFF5E5-1689-4FBD-8BC0-9C53D7BE3E70}"/>
    <dgm:cxn modelId="{09483B94-4F6B-46EB-83D2-CE9110B79B8F}" type="presOf" srcId="{6370D700-8624-4CA5-AC19-5F689439262D}" destId="{352FE20A-3E67-4CC5-BBDF-17F57BA12045}" srcOrd="0" destOrd="0" presId="urn:microsoft.com/office/officeart/2005/8/layout/StepDownProcess"/>
    <dgm:cxn modelId="{94ED4C99-D516-49BD-8F36-DEF974D92ED7}" type="presOf" srcId="{F9BCCD74-0B0D-4118-AC66-C1A7107604FA}" destId="{562FC294-29F0-440F-9048-E92C9956EEB3}" srcOrd="0" destOrd="0" presId="urn:microsoft.com/office/officeart/2005/8/layout/StepDownProcess"/>
    <dgm:cxn modelId="{AE81399F-E10F-4AF2-B8EB-BB9A9A66D100}" srcId="{CC5D5788-DA5C-4CAC-BE20-819D8E7BD82B}" destId="{C66C9B0E-A2F5-4EF7-8C23-4542AA599811}" srcOrd="0" destOrd="0" parTransId="{43149C08-ECFA-477C-8FA2-70E7B6C1E1A2}" sibTransId="{81CD712D-FCBE-4A6E-A3DE-A2A7275D06BE}"/>
    <dgm:cxn modelId="{1E870DA6-2FA1-4E9F-8574-6E5D9E633B9F}" srcId="{E6022A08-5EB5-407E-9086-6B8E82DC1277}" destId="{9BFA2B2F-2898-49C2-8455-DE8DA95163E4}" srcOrd="0" destOrd="0" parTransId="{08A58576-7045-4D9D-B576-74C2E5AA328A}" sibTransId="{505D6C66-AC00-4CF0-9B34-A5C6852C627D}"/>
    <dgm:cxn modelId="{644EDEA9-EA4F-4683-AF32-9D952415AF36}" srcId="{E6022A08-5EB5-407E-9086-6B8E82DC1277}" destId="{5EFADD36-9197-4FF8-8FF8-8C128F33A0E6}" srcOrd="6" destOrd="0" parTransId="{FFFAB490-C54F-47C2-B2F4-AB808CF74675}" sibTransId="{D7CC892D-7440-45D7-8749-4B2FF516CFAB}"/>
    <dgm:cxn modelId="{422753BB-05AB-4D14-8327-3BDF3AFBDD9B}" type="presOf" srcId="{2F3939A1-8008-44B0-987C-8C840CA82B01}" destId="{1EEE69DC-F72B-46C6-8423-5819EDF1D723}" srcOrd="0" destOrd="0" presId="urn:microsoft.com/office/officeart/2005/8/layout/StepDownProcess"/>
    <dgm:cxn modelId="{5D8B34BE-3BCB-4A87-B7B4-4EBB054387CA}" type="presOf" srcId="{1491FD2F-8656-4762-A5DB-A480B531D305}" destId="{61F1FEA5-9F1E-4474-A540-1273B903786E}" srcOrd="0" destOrd="0" presId="urn:microsoft.com/office/officeart/2005/8/layout/StepDownProcess"/>
    <dgm:cxn modelId="{EF7C33D3-ED22-4FDB-A90D-3957FCAFD1ED}" type="presOf" srcId="{C66C9B0E-A2F5-4EF7-8C23-4542AA599811}" destId="{EF634146-6ACB-44C0-B01F-93BEB3807F8D}" srcOrd="0" destOrd="0" presId="urn:microsoft.com/office/officeart/2005/8/layout/StepDownProcess"/>
    <dgm:cxn modelId="{9CA0C6E7-E926-4F70-9892-C3EB0C3C116D}" type="presOf" srcId="{D7672BC2-C01E-405B-B802-67E798D41BD7}" destId="{D72F3DC0-F176-433D-9F75-76F457A4B0BB}" srcOrd="0" destOrd="0" presId="urn:microsoft.com/office/officeart/2005/8/layout/StepDownProcess"/>
    <dgm:cxn modelId="{2B1C97FA-4186-4E04-9C60-4010D1EF1C76}" srcId="{E6022A08-5EB5-407E-9086-6B8E82DC1277}" destId="{D7672BC2-C01E-405B-B802-67E798D41BD7}" srcOrd="3" destOrd="0" parTransId="{75AF3E07-E16E-40F9-81B5-98774A2E827F}" sibTransId="{01598536-9363-43E3-9FA8-8EF4F5AF1BFF}"/>
    <dgm:cxn modelId="{AACD38FD-3450-4969-997B-A6C3C8089F0B}" type="presOf" srcId="{09A37EC2-A11F-477A-B0CA-111F4E839A41}" destId="{E2D15E7A-46E5-4A4B-9700-06169D19C340}" srcOrd="0" destOrd="0" presId="urn:microsoft.com/office/officeart/2005/8/layout/StepDownProcess"/>
    <dgm:cxn modelId="{EF7F2558-174D-428C-AD20-D0BAA291B9AA}" type="presParOf" srcId="{0F4E9372-87B5-44C6-B336-C636BB93DD92}" destId="{06097BA9-77CA-4335-A196-858B7CD54835}" srcOrd="0" destOrd="0" presId="urn:microsoft.com/office/officeart/2005/8/layout/StepDownProcess"/>
    <dgm:cxn modelId="{AB9F88D7-8FAF-4DB9-9093-82C0304C0108}" type="presParOf" srcId="{06097BA9-77CA-4335-A196-858B7CD54835}" destId="{FFAC3F9C-2402-493A-A108-3C964D6267C4}" srcOrd="0" destOrd="0" presId="urn:microsoft.com/office/officeart/2005/8/layout/StepDownProcess"/>
    <dgm:cxn modelId="{CCEC05BF-9A5F-4476-A33C-4654B3250626}" type="presParOf" srcId="{06097BA9-77CA-4335-A196-858B7CD54835}" destId="{8CBE104C-EFA6-4DC1-93AA-C1A6BC52A2C6}" srcOrd="1" destOrd="0" presId="urn:microsoft.com/office/officeart/2005/8/layout/StepDownProcess"/>
    <dgm:cxn modelId="{A182F637-4296-474B-AFA1-627350CB3065}" type="presParOf" srcId="{06097BA9-77CA-4335-A196-858B7CD54835}" destId="{562FC294-29F0-440F-9048-E92C9956EEB3}" srcOrd="2" destOrd="0" presId="urn:microsoft.com/office/officeart/2005/8/layout/StepDownProcess"/>
    <dgm:cxn modelId="{46CA0C7C-9B03-443D-AB10-B2CB1EB500FD}" type="presParOf" srcId="{0F4E9372-87B5-44C6-B336-C636BB93DD92}" destId="{BC275A5B-88A4-4602-AD55-DC7FB4831273}" srcOrd="1" destOrd="0" presId="urn:microsoft.com/office/officeart/2005/8/layout/StepDownProcess"/>
    <dgm:cxn modelId="{FE75BAE8-4079-43D6-B5EB-E32AFD37EA4A}" type="presParOf" srcId="{0F4E9372-87B5-44C6-B336-C636BB93DD92}" destId="{5552988D-ACBB-4E2C-8D1E-0F612FD14982}" srcOrd="2" destOrd="0" presId="urn:microsoft.com/office/officeart/2005/8/layout/StepDownProcess"/>
    <dgm:cxn modelId="{98BF0913-2B91-45F1-8326-F5538A7D942E}" type="presParOf" srcId="{5552988D-ACBB-4E2C-8D1E-0F612FD14982}" destId="{7D32CB8E-54AF-4AF7-9642-AEA9A504CA50}" srcOrd="0" destOrd="0" presId="urn:microsoft.com/office/officeart/2005/8/layout/StepDownProcess"/>
    <dgm:cxn modelId="{878912CE-1DD9-4B41-A66E-CE96EB7D095A}" type="presParOf" srcId="{5552988D-ACBB-4E2C-8D1E-0F612FD14982}" destId="{40098D0A-40F8-4875-A66C-A8535FD34AE4}" srcOrd="1" destOrd="0" presId="urn:microsoft.com/office/officeart/2005/8/layout/StepDownProcess"/>
    <dgm:cxn modelId="{85622979-59A4-4992-8DB0-C76065BFB601}" type="presParOf" srcId="{5552988D-ACBB-4E2C-8D1E-0F612FD14982}" destId="{61F1FEA5-9F1E-4474-A540-1273B903786E}" srcOrd="2" destOrd="0" presId="urn:microsoft.com/office/officeart/2005/8/layout/StepDownProcess"/>
    <dgm:cxn modelId="{AFCE24B9-06B8-4C59-82B1-B94C8B5EF81D}" type="presParOf" srcId="{0F4E9372-87B5-44C6-B336-C636BB93DD92}" destId="{5500E2AB-8CC0-44FC-B474-23F4AEBED675}" srcOrd="3" destOrd="0" presId="urn:microsoft.com/office/officeart/2005/8/layout/StepDownProcess"/>
    <dgm:cxn modelId="{CBDBE4F0-E155-4DD3-A893-7258CC89649C}" type="presParOf" srcId="{0F4E9372-87B5-44C6-B336-C636BB93DD92}" destId="{276A4B18-0350-4D1E-A962-4CF59CF3A9CD}" srcOrd="4" destOrd="0" presId="urn:microsoft.com/office/officeart/2005/8/layout/StepDownProcess"/>
    <dgm:cxn modelId="{BF4EF324-AA90-46E1-96C5-4EF12363A45E}" type="presParOf" srcId="{276A4B18-0350-4D1E-A962-4CF59CF3A9CD}" destId="{8160527A-84EF-482F-AECE-5A19F9BDC397}" srcOrd="0" destOrd="0" presId="urn:microsoft.com/office/officeart/2005/8/layout/StepDownProcess"/>
    <dgm:cxn modelId="{CB6F9663-60F8-4602-B10E-C4D6F8499E04}" type="presParOf" srcId="{276A4B18-0350-4D1E-A962-4CF59CF3A9CD}" destId="{39D7420A-8BDA-4946-BD60-9A78AC73CE91}" srcOrd="1" destOrd="0" presId="urn:microsoft.com/office/officeart/2005/8/layout/StepDownProcess"/>
    <dgm:cxn modelId="{B679C6AB-194A-4585-80CD-581444321A92}" type="presParOf" srcId="{276A4B18-0350-4D1E-A962-4CF59CF3A9CD}" destId="{8661F9B4-E719-4556-9201-117FA31BC766}" srcOrd="2" destOrd="0" presId="urn:microsoft.com/office/officeart/2005/8/layout/StepDownProcess"/>
    <dgm:cxn modelId="{A6563C76-0220-4246-BC56-CAB92B95DD38}" type="presParOf" srcId="{0F4E9372-87B5-44C6-B336-C636BB93DD92}" destId="{45CD6E0F-7FCA-4159-8E48-82A217EE42ED}" srcOrd="5" destOrd="0" presId="urn:microsoft.com/office/officeart/2005/8/layout/StepDownProcess"/>
    <dgm:cxn modelId="{BBC0AA28-C214-45E2-89EC-63C5F2C14E82}" type="presParOf" srcId="{0F4E9372-87B5-44C6-B336-C636BB93DD92}" destId="{33231B63-476B-475F-8D55-33E858FDBFAD}" srcOrd="6" destOrd="0" presId="urn:microsoft.com/office/officeart/2005/8/layout/StepDownProcess"/>
    <dgm:cxn modelId="{3E60370D-6359-4E9E-89C9-9C3581952714}" type="presParOf" srcId="{33231B63-476B-475F-8D55-33E858FDBFAD}" destId="{1E8E1B77-DD41-407C-B17D-724BE69F2B8B}" srcOrd="0" destOrd="0" presId="urn:microsoft.com/office/officeart/2005/8/layout/StepDownProcess"/>
    <dgm:cxn modelId="{12F2FE1B-8374-4738-A265-0D82AEA7ECEA}" type="presParOf" srcId="{33231B63-476B-475F-8D55-33E858FDBFAD}" destId="{D72F3DC0-F176-433D-9F75-76F457A4B0BB}" srcOrd="1" destOrd="0" presId="urn:microsoft.com/office/officeart/2005/8/layout/StepDownProcess"/>
    <dgm:cxn modelId="{E608D1BB-0CBB-4C4F-9E80-46C4505AC93D}" type="presParOf" srcId="{33231B63-476B-475F-8D55-33E858FDBFAD}" destId="{352FE20A-3E67-4CC5-BBDF-17F57BA12045}" srcOrd="2" destOrd="0" presId="urn:microsoft.com/office/officeart/2005/8/layout/StepDownProcess"/>
    <dgm:cxn modelId="{733BFB97-510C-434A-AC37-5CC8EF5630CB}" type="presParOf" srcId="{0F4E9372-87B5-44C6-B336-C636BB93DD92}" destId="{3C77C6A9-940F-4EDC-98AE-D21E6B080D39}" srcOrd="7" destOrd="0" presId="urn:microsoft.com/office/officeart/2005/8/layout/StepDownProcess"/>
    <dgm:cxn modelId="{D8530538-8EF0-45C2-9D8D-3D5D083F79DE}" type="presParOf" srcId="{0F4E9372-87B5-44C6-B336-C636BB93DD92}" destId="{36E12E59-BE15-496E-A2C3-CB279A30587E}" srcOrd="8" destOrd="0" presId="urn:microsoft.com/office/officeart/2005/8/layout/StepDownProcess"/>
    <dgm:cxn modelId="{F98CDD79-A8A6-4E59-97FB-AF3C504B337A}" type="presParOf" srcId="{36E12E59-BE15-496E-A2C3-CB279A30587E}" destId="{158B99AB-35CA-4842-9D1C-BC26D4AF0CAD}" srcOrd="0" destOrd="0" presId="urn:microsoft.com/office/officeart/2005/8/layout/StepDownProcess"/>
    <dgm:cxn modelId="{813F2CC9-C32A-42CD-8604-61987BB57C37}" type="presParOf" srcId="{36E12E59-BE15-496E-A2C3-CB279A30587E}" destId="{51D6C87A-D145-4869-8A12-B708CC49B968}" srcOrd="1" destOrd="0" presId="urn:microsoft.com/office/officeart/2005/8/layout/StepDownProcess"/>
    <dgm:cxn modelId="{6CEC90F0-4406-4D3B-A60E-90B286709895}" type="presParOf" srcId="{36E12E59-BE15-496E-A2C3-CB279A30587E}" destId="{EF634146-6ACB-44C0-B01F-93BEB3807F8D}" srcOrd="2" destOrd="0" presId="urn:microsoft.com/office/officeart/2005/8/layout/StepDownProcess"/>
    <dgm:cxn modelId="{D32B3203-146C-4198-B27E-E50D54832A20}" type="presParOf" srcId="{0F4E9372-87B5-44C6-B336-C636BB93DD92}" destId="{B5931D8C-9406-4148-AFBC-ABBBCE6090B1}" srcOrd="9" destOrd="0" presId="urn:microsoft.com/office/officeart/2005/8/layout/StepDownProcess"/>
    <dgm:cxn modelId="{876F0FCE-9C2B-4CF0-A798-FF428B69D432}" type="presParOf" srcId="{0F4E9372-87B5-44C6-B336-C636BB93DD92}" destId="{3C7650BC-4A82-4A42-B93B-B5B952E21869}" srcOrd="10" destOrd="0" presId="urn:microsoft.com/office/officeart/2005/8/layout/StepDownProcess"/>
    <dgm:cxn modelId="{8920FCEC-FED9-4898-9294-13B97C832082}" type="presParOf" srcId="{3C7650BC-4A82-4A42-B93B-B5B952E21869}" destId="{33A81C66-7B16-478C-B4F0-E7B9BF10F367}" srcOrd="0" destOrd="0" presId="urn:microsoft.com/office/officeart/2005/8/layout/StepDownProcess"/>
    <dgm:cxn modelId="{D4D5CA7F-F400-45F8-B90B-64E95831598C}" type="presParOf" srcId="{3C7650BC-4A82-4A42-B93B-B5B952E21869}" destId="{E2D15E7A-46E5-4A4B-9700-06169D19C340}" srcOrd="1" destOrd="0" presId="urn:microsoft.com/office/officeart/2005/8/layout/StepDownProcess"/>
    <dgm:cxn modelId="{F54CFA52-0C0A-44D0-BA0E-BEEC33424523}" type="presParOf" srcId="{3C7650BC-4A82-4A42-B93B-B5B952E21869}" destId="{1EEE69DC-F72B-46C6-8423-5819EDF1D723}" srcOrd="2" destOrd="0" presId="urn:microsoft.com/office/officeart/2005/8/layout/StepDownProcess"/>
    <dgm:cxn modelId="{7C176EB6-6F7D-43B7-A29B-2724A4DCC43F}" type="presParOf" srcId="{0F4E9372-87B5-44C6-B336-C636BB93DD92}" destId="{A30C845B-C0A3-4A2D-BD37-489E46D99A7F}" srcOrd="11" destOrd="0" presId="urn:microsoft.com/office/officeart/2005/8/layout/StepDownProcess"/>
    <dgm:cxn modelId="{57F786B3-20F9-4018-B970-78CCABC42BA1}" type="presParOf" srcId="{0F4E9372-87B5-44C6-B336-C636BB93DD92}" destId="{508FDE50-56A1-443A-BBD3-026512E40377}" srcOrd="12" destOrd="0" presId="urn:microsoft.com/office/officeart/2005/8/layout/StepDownProcess"/>
    <dgm:cxn modelId="{415BB86B-FD7D-4803-83DE-52ACF046E80F}" type="presParOf" srcId="{508FDE50-56A1-443A-BBD3-026512E40377}" destId="{4BB226C4-F6F3-4EA3-9421-B98D2CD8D361}" srcOrd="0" destOrd="0" presId="urn:microsoft.com/office/officeart/2005/8/layout/StepDownProcess"/>
    <dgm:cxn modelId="{BC8981A0-0A84-4CE9-8F6F-B3875B7C9F75}" type="presParOf" srcId="{508FDE50-56A1-443A-BBD3-026512E40377}" destId="{83E6A8C0-3347-409A-9B7A-12E6E9DAA9C8}" srcOrd="1"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AC3F9C-2402-493A-A108-3C964D6267C4}">
      <dsp:nvSpPr>
        <dsp:cNvPr id="0" name=""/>
        <dsp:cNvSpPr/>
      </dsp:nvSpPr>
      <dsp:spPr>
        <a:xfrm rot="5400000">
          <a:off x="1012733" y="899133"/>
          <a:ext cx="517987" cy="589710"/>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CBE104C-EFA6-4DC1-93AA-C1A6BC52A2C6}">
      <dsp:nvSpPr>
        <dsp:cNvPr id="0" name=""/>
        <dsp:cNvSpPr/>
      </dsp:nvSpPr>
      <dsp:spPr>
        <a:xfrm>
          <a:off x="294" y="338733"/>
          <a:ext cx="2615367" cy="610362"/>
        </a:xfrm>
        <a:prstGeom prst="roundRect">
          <a:avLst>
            <a:gd name="adj" fmla="val 16670"/>
          </a:avLst>
        </a:prstGeom>
        <a:solidFill>
          <a:schemeClr val="accent1">
            <a:shade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ZA" sz="2000" kern="1200" dirty="0"/>
            <a:t>Proposal</a:t>
          </a:r>
        </a:p>
      </dsp:txBody>
      <dsp:txXfrm>
        <a:off x="30095" y="368534"/>
        <a:ext cx="2555765" cy="550760"/>
      </dsp:txXfrm>
    </dsp:sp>
    <dsp:sp modelId="{562FC294-29F0-440F-9048-E92C9956EEB3}">
      <dsp:nvSpPr>
        <dsp:cNvPr id="0" name=""/>
        <dsp:cNvSpPr/>
      </dsp:nvSpPr>
      <dsp:spPr>
        <a:xfrm>
          <a:off x="2624117" y="382997"/>
          <a:ext cx="2148206" cy="4933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en-ZA" sz="1800" kern="1200" dirty="0"/>
            <a:t>December 2020</a:t>
          </a:r>
        </a:p>
      </dsp:txBody>
      <dsp:txXfrm>
        <a:off x="2624117" y="382997"/>
        <a:ext cx="2148206" cy="493321"/>
      </dsp:txXfrm>
    </dsp:sp>
    <dsp:sp modelId="{7D32CB8E-54AF-4AF7-9642-AEA9A504CA50}">
      <dsp:nvSpPr>
        <dsp:cNvPr id="0" name=""/>
        <dsp:cNvSpPr/>
      </dsp:nvSpPr>
      <dsp:spPr>
        <a:xfrm rot="5400000">
          <a:off x="2517476" y="1584771"/>
          <a:ext cx="517987" cy="589710"/>
        </a:xfrm>
        <a:prstGeom prst="bentUpArrow">
          <a:avLst>
            <a:gd name="adj1" fmla="val 32840"/>
            <a:gd name="adj2" fmla="val 25000"/>
            <a:gd name="adj3" fmla="val 35780"/>
          </a:avLst>
        </a:prstGeom>
        <a:solidFill>
          <a:schemeClr val="accent1">
            <a:tint val="50000"/>
            <a:hueOff val="-2595"/>
            <a:satOff val="124"/>
            <a:lumOff val="-4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0098D0A-40F8-4875-A66C-A8535FD34AE4}">
      <dsp:nvSpPr>
        <dsp:cNvPr id="0" name=""/>
        <dsp:cNvSpPr/>
      </dsp:nvSpPr>
      <dsp:spPr>
        <a:xfrm>
          <a:off x="705869" y="1065772"/>
          <a:ext cx="2615367" cy="610362"/>
        </a:xfrm>
        <a:prstGeom prst="roundRect">
          <a:avLst>
            <a:gd name="adj" fmla="val 16670"/>
          </a:avLst>
        </a:prstGeom>
        <a:solidFill>
          <a:schemeClr val="accent1">
            <a:shade val="50000"/>
            <a:hueOff val="114998"/>
            <a:satOff val="-2801"/>
            <a:lumOff val="1225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ZA" sz="2000" kern="1200" dirty="0"/>
            <a:t>Complete construction of model</a:t>
          </a:r>
        </a:p>
      </dsp:txBody>
      <dsp:txXfrm>
        <a:off x="735670" y="1095573"/>
        <a:ext cx="2555765" cy="550760"/>
      </dsp:txXfrm>
    </dsp:sp>
    <dsp:sp modelId="{61F1FEA5-9F1E-4474-A540-1273B903786E}">
      <dsp:nvSpPr>
        <dsp:cNvPr id="0" name=""/>
        <dsp:cNvSpPr/>
      </dsp:nvSpPr>
      <dsp:spPr>
        <a:xfrm>
          <a:off x="3298549" y="1120542"/>
          <a:ext cx="1644391" cy="4933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en-ZA" sz="1800" kern="1200" dirty="0"/>
            <a:t>April 2021</a:t>
          </a:r>
        </a:p>
      </dsp:txBody>
      <dsp:txXfrm>
        <a:off x="3298549" y="1120542"/>
        <a:ext cx="1644391" cy="493321"/>
      </dsp:txXfrm>
    </dsp:sp>
    <dsp:sp modelId="{8160527A-84EF-482F-AECE-5A19F9BDC397}">
      <dsp:nvSpPr>
        <dsp:cNvPr id="0" name=""/>
        <dsp:cNvSpPr/>
      </dsp:nvSpPr>
      <dsp:spPr>
        <a:xfrm rot="5400000">
          <a:off x="4022218" y="2270409"/>
          <a:ext cx="517987" cy="589710"/>
        </a:xfrm>
        <a:prstGeom prst="bentUpArrow">
          <a:avLst>
            <a:gd name="adj1" fmla="val 32840"/>
            <a:gd name="adj2" fmla="val 25000"/>
            <a:gd name="adj3" fmla="val 35780"/>
          </a:avLst>
        </a:prstGeom>
        <a:solidFill>
          <a:schemeClr val="accent1">
            <a:tint val="50000"/>
            <a:hueOff val="-5190"/>
            <a:satOff val="249"/>
            <a:lumOff val="-84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9D7420A-8BDA-4946-BD60-9A78AC73CE91}">
      <dsp:nvSpPr>
        <dsp:cNvPr id="0" name=""/>
        <dsp:cNvSpPr/>
      </dsp:nvSpPr>
      <dsp:spPr>
        <a:xfrm>
          <a:off x="2005913" y="1751411"/>
          <a:ext cx="2615367" cy="610362"/>
        </a:xfrm>
        <a:prstGeom prst="roundRect">
          <a:avLst>
            <a:gd name="adj" fmla="val 16670"/>
          </a:avLst>
        </a:prstGeom>
        <a:solidFill>
          <a:schemeClr val="accent1">
            <a:shade val="50000"/>
            <a:hueOff val="229996"/>
            <a:satOff val="-5601"/>
            <a:lumOff val="245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ZA" sz="2000" kern="1200" dirty="0"/>
            <a:t>Objective 2</a:t>
          </a:r>
        </a:p>
      </dsp:txBody>
      <dsp:txXfrm>
        <a:off x="2035714" y="1781212"/>
        <a:ext cx="2555765" cy="550760"/>
      </dsp:txXfrm>
    </dsp:sp>
    <dsp:sp modelId="{8661F9B4-E719-4556-9201-117FA31BC766}">
      <dsp:nvSpPr>
        <dsp:cNvPr id="0" name=""/>
        <dsp:cNvSpPr/>
      </dsp:nvSpPr>
      <dsp:spPr>
        <a:xfrm>
          <a:off x="4741654" y="1844857"/>
          <a:ext cx="1644391" cy="4933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en-ZA" sz="1800" kern="1200" dirty="0"/>
            <a:t>June 2021</a:t>
          </a:r>
        </a:p>
      </dsp:txBody>
      <dsp:txXfrm>
        <a:off x="4741654" y="1844857"/>
        <a:ext cx="1644391" cy="493321"/>
      </dsp:txXfrm>
    </dsp:sp>
    <dsp:sp modelId="{1E8E1B77-DD41-407C-B17D-724BE69F2B8B}">
      <dsp:nvSpPr>
        <dsp:cNvPr id="0" name=""/>
        <dsp:cNvSpPr/>
      </dsp:nvSpPr>
      <dsp:spPr>
        <a:xfrm rot="5400000">
          <a:off x="5526961" y="2956048"/>
          <a:ext cx="517987" cy="589710"/>
        </a:xfrm>
        <a:prstGeom prst="bentUpArrow">
          <a:avLst>
            <a:gd name="adj1" fmla="val 32840"/>
            <a:gd name="adj2" fmla="val 25000"/>
            <a:gd name="adj3" fmla="val 35780"/>
          </a:avLst>
        </a:prstGeom>
        <a:solidFill>
          <a:schemeClr val="accent1">
            <a:tint val="50000"/>
            <a:hueOff val="-7785"/>
            <a:satOff val="373"/>
            <a:lumOff val="-127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72F3DC0-F176-433D-9F75-76F457A4B0BB}">
      <dsp:nvSpPr>
        <dsp:cNvPr id="0" name=""/>
        <dsp:cNvSpPr/>
      </dsp:nvSpPr>
      <dsp:spPr>
        <a:xfrm>
          <a:off x="3510655" y="2437049"/>
          <a:ext cx="2615367" cy="610362"/>
        </a:xfrm>
        <a:prstGeom prst="roundRect">
          <a:avLst>
            <a:gd name="adj" fmla="val 16670"/>
          </a:avLst>
        </a:prstGeom>
        <a:solidFill>
          <a:schemeClr val="accent1">
            <a:shade val="50000"/>
            <a:hueOff val="344994"/>
            <a:satOff val="-8402"/>
            <a:lumOff val="3676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ZA" sz="2000" kern="1200" dirty="0"/>
            <a:t>Objective 3</a:t>
          </a:r>
        </a:p>
      </dsp:txBody>
      <dsp:txXfrm>
        <a:off x="3540456" y="2466850"/>
        <a:ext cx="2555765" cy="550760"/>
      </dsp:txXfrm>
    </dsp:sp>
    <dsp:sp modelId="{352FE20A-3E67-4CC5-BBDF-17F57BA12045}">
      <dsp:nvSpPr>
        <dsp:cNvPr id="0" name=""/>
        <dsp:cNvSpPr/>
      </dsp:nvSpPr>
      <dsp:spPr>
        <a:xfrm>
          <a:off x="6205002" y="2467656"/>
          <a:ext cx="1644391" cy="4933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en-ZA" sz="1800" kern="1200" dirty="0"/>
            <a:t>July 2021</a:t>
          </a:r>
        </a:p>
      </dsp:txBody>
      <dsp:txXfrm>
        <a:off x="6205002" y="2467656"/>
        <a:ext cx="1644391" cy="493321"/>
      </dsp:txXfrm>
    </dsp:sp>
    <dsp:sp modelId="{158B99AB-35CA-4842-9D1C-BC26D4AF0CAD}">
      <dsp:nvSpPr>
        <dsp:cNvPr id="0" name=""/>
        <dsp:cNvSpPr/>
      </dsp:nvSpPr>
      <dsp:spPr>
        <a:xfrm rot="5400000">
          <a:off x="7031704" y="3641686"/>
          <a:ext cx="517987" cy="589710"/>
        </a:xfrm>
        <a:prstGeom prst="bentUpArrow">
          <a:avLst>
            <a:gd name="adj1" fmla="val 32840"/>
            <a:gd name="adj2" fmla="val 25000"/>
            <a:gd name="adj3" fmla="val 35780"/>
          </a:avLst>
        </a:prstGeom>
        <a:solidFill>
          <a:schemeClr val="accent1">
            <a:tint val="50000"/>
            <a:hueOff val="-10380"/>
            <a:satOff val="498"/>
            <a:lumOff val="-169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1D6C87A-D145-4869-8A12-B708CC49B968}">
      <dsp:nvSpPr>
        <dsp:cNvPr id="0" name=""/>
        <dsp:cNvSpPr/>
      </dsp:nvSpPr>
      <dsp:spPr>
        <a:xfrm>
          <a:off x="5015398" y="3122687"/>
          <a:ext cx="2615367" cy="610362"/>
        </a:xfrm>
        <a:prstGeom prst="roundRect">
          <a:avLst>
            <a:gd name="adj" fmla="val 16670"/>
          </a:avLst>
        </a:prstGeom>
        <a:solidFill>
          <a:schemeClr val="accent1">
            <a:shade val="50000"/>
            <a:hueOff val="344994"/>
            <a:satOff val="-8402"/>
            <a:lumOff val="3676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ZA" sz="2000" kern="1200" dirty="0"/>
            <a:t>Objective 4</a:t>
          </a:r>
        </a:p>
      </dsp:txBody>
      <dsp:txXfrm>
        <a:off x="5045199" y="3152488"/>
        <a:ext cx="2555765" cy="550760"/>
      </dsp:txXfrm>
    </dsp:sp>
    <dsp:sp modelId="{EF634146-6ACB-44C0-B01F-93BEB3807F8D}">
      <dsp:nvSpPr>
        <dsp:cNvPr id="0" name=""/>
        <dsp:cNvSpPr/>
      </dsp:nvSpPr>
      <dsp:spPr>
        <a:xfrm>
          <a:off x="7778740" y="3139496"/>
          <a:ext cx="1644391" cy="4933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en-ZA" sz="1800" kern="1200" dirty="0"/>
            <a:t>August 2021</a:t>
          </a:r>
        </a:p>
      </dsp:txBody>
      <dsp:txXfrm>
        <a:off x="7778740" y="3139496"/>
        <a:ext cx="1644391" cy="493321"/>
      </dsp:txXfrm>
    </dsp:sp>
    <dsp:sp modelId="{33A81C66-7B16-478C-B4F0-E7B9BF10F367}">
      <dsp:nvSpPr>
        <dsp:cNvPr id="0" name=""/>
        <dsp:cNvSpPr/>
      </dsp:nvSpPr>
      <dsp:spPr>
        <a:xfrm rot="5400000">
          <a:off x="8536446" y="4327325"/>
          <a:ext cx="517987" cy="589710"/>
        </a:xfrm>
        <a:prstGeom prst="bentUpArrow">
          <a:avLst>
            <a:gd name="adj1" fmla="val 32840"/>
            <a:gd name="adj2" fmla="val 25000"/>
            <a:gd name="adj3" fmla="val 35780"/>
          </a:avLst>
        </a:prstGeom>
        <a:solidFill>
          <a:schemeClr val="accent1">
            <a:tint val="50000"/>
            <a:hueOff val="-12975"/>
            <a:satOff val="622"/>
            <a:lumOff val="-211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2D15E7A-46E5-4A4B-9700-06169D19C340}">
      <dsp:nvSpPr>
        <dsp:cNvPr id="0" name=""/>
        <dsp:cNvSpPr/>
      </dsp:nvSpPr>
      <dsp:spPr>
        <a:xfrm>
          <a:off x="6387163" y="3808326"/>
          <a:ext cx="2615367" cy="610362"/>
        </a:xfrm>
        <a:prstGeom prst="roundRect">
          <a:avLst>
            <a:gd name="adj" fmla="val 16670"/>
          </a:avLst>
        </a:prstGeom>
        <a:solidFill>
          <a:schemeClr val="accent1">
            <a:shade val="50000"/>
            <a:hueOff val="229996"/>
            <a:satOff val="-5601"/>
            <a:lumOff val="245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ZA" sz="2000" kern="1200" dirty="0"/>
            <a:t>Objective 5</a:t>
          </a:r>
        </a:p>
      </dsp:txBody>
      <dsp:txXfrm>
        <a:off x="6416964" y="3838127"/>
        <a:ext cx="2555765" cy="550760"/>
      </dsp:txXfrm>
    </dsp:sp>
    <dsp:sp modelId="{1EEE69DC-F72B-46C6-8423-5819EDF1D723}">
      <dsp:nvSpPr>
        <dsp:cNvPr id="0" name=""/>
        <dsp:cNvSpPr/>
      </dsp:nvSpPr>
      <dsp:spPr>
        <a:xfrm>
          <a:off x="9144852" y="3866534"/>
          <a:ext cx="1894051" cy="4933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en-ZA" sz="1800" kern="1200" dirty="0"/>
            <a:t>September 2021</a:t>
          </a:r>
        </a:p>
      </dsp:txBody>
      <dsp:txXfrm>
        <a:off x="9144852" y="3866534"/>
        <a:ext cx="1894051" cy="493321"/>
      </dsp:txXfrm>
    </dsp:sp>
    <dsp:sp modelId="{4BB226C4-F6F3-4EA3-9421-B98D2CD8D361}">
      <dsp:nvSpPr>
        <dsp:cNvPr id="0" name=""/>
        <dsp:cNvSpPr/>
      </dsp:nvSpPr>
      <dsp:spPr>
        <a:xfrm>
          <a:off x="7692491" y="4493964"/>
          <a:ext cx="2615367" cy="610362"/>
        </a:xfrm>
        <a:prstGeom prst="roundRect">
          <a:avLst>
            <a:gd name="adj" fmla="val 16670"/>
          </a:avLst>
        </a:prstGeom>
        <a:solidFill>
          <a:schemeClr val="accent1">
            <a:shade val="50000"/>
            <a:hueOff val="114998"/>
            <a:satOff val="-2801"/>
            <a:lumOff val="1225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ZA" sz="2000" kern="1200" dirty="0"/>
            <a:t>Completed thesis</a:t>
          </a:r>
        </a:p>
      </dsp:txBody>
      <dsp:txXfrm>
        <a:off x="7722292" y="4523765"/>
        <a:ext cx="2555765" cy="550760"/>
      </dsp:txXfrm>
    </dsp:sp>
    <dsp:sp modelId="{83E6A8C0-3347-409A-9B7A-12E6E9DAA9C8}">
      <dsp:nvSpPr>
        <dsp:cNvPr id="0" name=""/>
        <dsp:cNvSpPr/>
      </dsp:nvSpPr>
      <dsp:spPr>
        <a:xfrm>
          <a:off x="10274653" y="4496975"/>
          <a:ext cx="1644391" cy="4933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en-ZA" sz="1800" kern="1200" dirty="0"/>
            <a:t>December 2021</a:t>
          </a:r>
        </a:p>
      </dsp:txBody>
      <dsp:txXfrm>
        <a:off x="10274653" y="4496975"/>
        <a:ext cx="1644391" cy="493321"/>
      </dsp:txXfrm>
    </dsp:sp>
  </dsp:spTree>
</dsp:drawing>
</file>

<file path=ppt/diagrams/layout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gif>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jpeg>
</file>

<file path=ppt/media/image19.png>
</file>

<file path=ppt/media/image2.jpeg>
</file>

<file path=ppt/media/image20.png>
</file>

<file path=ppt/media/image21.png>
</file>

<file path=ppt/media/image22.jpeg>
</file>

<file path=ppt/media/image23.jpg>
</file>

<file path=ppt/media/image24.png>
</file>

<file path=ppt/media/image25.png>
</file>

<file path=ppt/media/image26.jpeg>
</file>

<file path=ppt/media/image27.jpeg>
</file>

<file path=ppt/media/image28.png>
</file>

<file path=ppt/media/image29.png>
</file>

<file path=ppt/media/image3.tiff>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jpeg>
</file>

<file path=ppt/media/image42.png>
</file>

<file path=ppt/media/image43.jpeg>
</file>

<file path=ppt/media/image44.jpeg>
</file>

<file path=ppt/media/image45.jpeg>
</file>

<file path=ppt/media/image46.jpeg>
</file>

<file path=ppt/media/image47.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81558F-C61D-4335-A222-308D6E80BE12}" type="datetimeFigureOut">
              <a:rPr lang="en-ZA" smtClean="0"/>
              <a:t>2020/12/03</a:t>
            </a:fld>
            <a:endParaRPr lang="en-Z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889BD4-2632-418F-B122-DE6641BF337C}" type="slidenum">
              <a:rPr lang="en-ZA" smtClean="0"/>
              <a:t>‹#›</a:t>
            </a:fld>
            <a:endParaRPr lang="en-ZA"/>
          </a:p>
        </p:txBody>
      </p:sp>
    </p:spTree>
    <p:extLst>
      <p:ext uri="{BB962C8B-B14F-4D97-AF65-F5344CB8AC3E}">
        <p14:creationId xmlns:p14="http://schemas.microsoft.com/office/powerpoint/2010/main" val="24770277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Hello everyone. My name is Eran Shorer and I am doing an MSc in Neuroscience under the supervisor of Dr. Joe Raimondo. Today I’ll be presenting my research proposal titled: “Investigating the effects of impermeant anions and electrodiffusion on the electrical and computational properties of neurons”</a:t>
            </a:r>
          </a:p>
        </p:txBody>
      </p:sp>
      <p:sp>
        <p:nvSpPr>
          <p:cNvPr id="4" name="Slide Number Placeholder 3"/>
          <p:cNvSpPr>
            <a:spLocks noGrp="1"/>
          </p:cNvSpPr>
          <p:nvPr>
            <p:ph type="sldNum" sz="quarter" idx="5"/>
          </p:nvPr>
        </p:nvSpPr>
        <p:spPr/>
        <p:txBody>
          <a:bodyPr/>
          <a:lstStyle/>
          <a:p>
            <a:fld id="{43889BD4-2632-418F-B122-DE6641BF337C}" type="slidenum">
              <a:rPr lang="en-ZA" smtClean="0"/>
              <a:t>1</a:t>
            </a:fld>
            <a:endParaRPr lang="en-ZA"/>
          </a:p>
        </p:txBody>
      </p:sp>
    </p:spTree>
    <p:extLst>
      <p:ext uri="{BB962C8B-B14F-4D97-AF65-F5344CB8AC3E}">
        <p14:creationId xmlns:p14="http://schemas.microsoft.com/office/powerpoint/2010/main" val="25005092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12B1BE3C-3D57-4E27-AD46-EF37640F0D4E}"/>
              </a:ext>
            </a:extLst>
          </p:cNvPr>
          <p:cNvSpPr>
            <a:spLocks noGrp="1"/>
          </p:cNvSpPr>
          <p:nvPr>
            <p:ph type="body" idx="1"/>
          </p:nvPr>
        </p:nvSpPr>
        <p:spPr/>
        <p:txBody>
          <a:bodyPr/>
          <a:lstStyle/>
          <a:p>
            <a:r>
              <a:rPr lang="en-ZA" dirty="0"/>
              <a:t>Here I will go into a bit more detail into what is meant by the input, processing and output.</a:t>
            </a:r>
          </a:p>
          <a:p>
            <a:r>
              <a:rPr lang="en-ZA" dirty="0"/>
              <a:t>As mentioned inputs can either be excitatory or inhibitory. </a:t>
            </a:r>
          </a:p>
          <a:p>
            <a:r>
              <a:rPr lang="en-ZA" dirty="0"/>
              <a:t>When an excitatory synaptic input occurs on a dendrite there is an upward deflection, or increase in the membrane voltage in the dendrite.</a:t>
            </a:r>
          </a:p>
          <a:p>
            <a:r>
              <a:rPr lang="en-ZA" dirty="0"/>
              <a:t>Conversely when an inhibitory input occurs there is a downwards deflection, or decrease in membrane voltage. </a:t>
            </a:r>
          </a:p>
          <a:p>
            <a:r>
              <a:rPr lang="en-ZA" dirty="0"/>
              <a:t>These inputs can be added together to form even greater upward deflections or when an excitatory and inhibitory input co-occur there can be a no net change in the membrane potential. </a:t>
            </a:r>
          </a:p>
          <a:p>
            <a:endParaRPr lang="en-ZA" dirty="0"/>
          </a:p>
          <a:p>
            <a:r>
              <a:rPr lang="en-ZA" dirty="0"/>
              <a:t>If the sum of the inputs at the beginning of the axon is greater than a certain threshold (usually around -55mV), an output in terms of an action potential fires down the axon.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53030E95-58A6-4830-81B3-118ACA2B5FDA}"/>
              </a:ext>
            </a:extLst>
          </p:cNvPr>
          <p:cNvSpPr>
            <a:spLocks noGrp="1"/>
          </p:cNvSpPr>
          <p:nvPr>
            <p:ph type="body" idx="1"/>
          </p:nvPr>
        </p:nvSpPr>
        <p:spPr/>
        <p:txBody>
          <a:bodyPr/>
          <a:lstStyle/>
          <a:p>
            <a:r>
              <a:rPr lang="en-ZA" dirty="0"/>
              <a:t>This schematic simply depicts what is actually happening at the synapse and what we are measuring</a:t>
            </a:r>
          </a:p>
        </p:txBody>
      </p:sp>
    </p:spTree>
    <p:extLst>
      <p:ext uri="{BB962C8B-B14F-4D97-AF65-F5344CB8AC3E}">
        <p14:creationId xmlns:p14="http://schemas.microsoft.com/office/powerpoint/2010/main" val="5604504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51300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80425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237477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 Make fancy transitions</a:t>
            </a:r>
          </a:p>
        </p:txBody>
      </p:sp>
      <p:sp>
        <p:nvSpPr>
          <p:cNvPr id="4" name="Slide Number Placeholder 3"/>
          <p:cNvSpPr>
            <a:spLocks noGrp="1"/>
          </p:cNvSpPr>
          <p:nvPr>
            <p:ph type="sldNum" sz="quarter" idx="5"/>
          </p:nvPr>
        </p:nvSpPr>
        <p:spPr/>
        <p:txBody>
          <a:bodyPr/>
          <a:lstStyle/>
          <a:p>
            <a:fld id="{43889BD4-2632-418F-B122-DE6641BF337C}" type="slidenum">
              <a:rPr lang="en-ZA" smtClean="0"/>
              <a:t>15</a:t>
            </a:fld>
            <a:endParaRPr lang="en-ZA"/>
          </a:p>
        </p:txBody>
      </p:sp>
    </p:spTree>
    <p:extLst>
      <p:ext uri="{BB962C8B-B14F-4D97-AF65-F5344CB8AC3E}">
        <p14:creationId xmlns:p14="http://schemas.microsoft.com/office/powerpoint/2010/main" val="32706143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06EC71DE-71C4-4B0B-A963-E6ABAD232E9B}"/>
              </a:ext>
            </a:extLst>
          </p:cNvPr>
          <p:cNvSpPr>
            <a:spLocks noGrp="1"/>
          </p:cNvSpPr>
          <p:nvPr>
            <p:ph type="body" idx="1"/>
          </p:nvPr>
        </p:nvSpPr>
        <p:spPr/>
        <p:txBody>
          <a:bodyPr/>
          <a:lstStyle/>
          <a:p>
            <a:r>
              <a:rPr lang="en-ZA" b="1" dirty="0"/>
              <a:t>Clearly explain limitations of experimental methods:</a:t>
            </a:r>
          </a:p>
          <a:p>
            <a:endParaRPr lang="en-ZA" b="1" dirty="0"/>
          </a:p>
          <a:p>
            <a:r>
              <a:rPr lang="en-ZA" b="0" dirty="0"/>
              <a:t>For experimentalists it is useful to have computational models because by developing a similar theoretical setup, they can refute or confirm some of their experimental findings.</a:t>
            </a:r>
          </a:p>
          <a:p>
            <a:endParaRPr lang="en-ZA" b="0" dirty="0"/>
          </a:p>
          <a:p>
            <a:r>
              <a:rPr lang="en-ZA" b="0" dirty="0"/>
              <a:t>Experimentation is hard. In cellular neuroscience the techniques to have a look inside the cell are difficult to master and one is simply unable to accurately record the voltages from many areas of the neuron simultaneously. It is even hard to track the concentrations of ions moving in and out of the cell and measuring the volume changes in real time.</a:t>
            </a:r>
          </a:p>
          <a:p>
            <a:endParaRPr lang="en-ZA" b="0" dirty="0"/>
          </a:p>
          <a:p>
            <a:r>
              <a:rPr lang="en-ZA" b="0" dirty="0"/>
              <a:t>Often doing experimental work can take a lot of time to train at the various techniques and performing experimental methods requires lab resources. Therefore time and resources can be saved by adopting computational approaches.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E921124D-191E-4931-857A-50019B95CCFB}"/>
              </a:ext>
            </a:extLst>
          </p:cNvPr>
          <p:cNvSpPr>
            <a:spLocks noGrp="1"/>
          </p:cNvSpPr>
          <p:nvPr>
            <p:ph type="body" idx="1"/>
          </p:nvPr>
        </p:nvSpPr>
        <p:spPr/>
        <p:txBody>
          <a:bodyPr/>
          <a:lstStyle/>
          <a:p>
            <a:r>
              <a:rPr lang="en-ZA" dirty="0"/>
              <a:t>The most prominent computational descriptions of neurons were created by Alan Hodgkin and Andrew Huxley. They created the equivalent circuit model where each cellular component is likened to an electronic component in an electrical circuit. For instance, the cell membrane acts as a capacitor while ion channels are considered resistors. Using this model they were able to make theoretical predictions which matched experimental models in large neurons. For this work they were awarded the </a:t>
            </a:r>
            <a:r>
              <a:rPr lang="en-ZA" dirty="0" err="1"/>
              <a:t>nobel</a:t>
            </a:r>
            <a:r>
              <a:rPr lang="en-ZA" dirty="0"/>
              <a:t> prize in physiology in 1963.</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078F2171-5AEA-49B8-BF8F-4A7E838BC451}"/>
              </a:ext>
            </a:extLst>
          </p:cNvPr>
          <p:cNvSpPr>
            <a:spLocks noGrp="1"/>
          </p:cNvSpPr>
          <p:nvPr>
            <p:ph type="body" idx="1"/>
          </p:nvPr>
        </p:nvSpPr>
        <p:spPr/>
        <p:txBody>
          <a:bodyPr/>
          <a:lstStyle/>
          <a:p>
            <a:r>
              <a:rPr lang="en-ZA" dirty="0"/>
              <a:t>The Hodgkin Huxley model was further developed by Rall who incorporated the spatial aspects of neurons into the model. In picture A we can see a dendrite. In B the morphology of the dendrite is broken up into distinct compartments. And in C each compartment is likened to a Hodgkin Huxley Circuit.</a:t>
            </a:r>
          </a:p>
        </p:txBody>
      </p:sp>
    </p:spTree>
    <p:extLst>
      <p:ext uri="{BB962C8B-B14F-4D97-AF65-F5344CB8AC3E}">
        <p14:creationId xmlns:p14="http://schemas.microsoft.com/office/powerpoint/2010/main" val="1631763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Ill start off by giving a bit of background to myself and then move forward to discuss computational modelling of neurons, where they go wrong, what is the impact of this, and how I’ll go about trying to create a new model.</a:t>
            </a:r>
          </a:p>
        </p:txBody>
      </p:sp>
      <p:sp>
        <p:nvSpPr>
          <p:cNvPr id="4" name="Slide Number Placeholder 3"/>
          <p:cNvSpPr>
            <a:spLocks noGrp="1"/>
          </p:cNvSpPr>
          <p:nvPr>
            <p:ph type="sldNum" sz="quarter" idx="5"/>
          </p:nvPr>
        </p:nvSpPr>
        <p:spPr/>
        <p:txBody>
          <a:bodyPr/>
          <a:lstStyle/>
          <a:p>
            <a:fld id="{43889BD4-2632-418F-B122-DE6641BF337C}" type="slidenum">
              <a:rPr lang="en-ZA" smtClean="0"/>
              <a:t>2</a:t>
            </a:fld>
            <a:endParaRPr lang="en-ZA"/>
          </a:p>
        </p:txBody>
      </p:sp>
    </p:spTree>
    <p:extLst>
      <p:ext uri="{BB962C8B-B14F-4D97-AF65-F5344CB8AC3E}">
        <p14:creationId xmlns:p14="http://schemas.microsoft.com/office/powerpoint/2010/main" val="18960013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At rest</a:t>
            </a:r>
          </a:p>
        </p:txBody>
      </p:sp>
      <p:sp>
        <p:nvSpPr>
          <p:cNvPr id="4" name="Slide Number Placeholder 3"/>
          <p:cNvSpPr>
            <a:spLocks noGrp="1"/>
          </p:cNvSpPr>
          <p:nvPr>
            <p:ph type="sldNum" sz="quarter" idx="5"/>
          </p:nvPr>
        </p:nvSpPr>
        <p:spPr/>
        <p:txBody>
          <a:bodyPr/>
          <a:lstStyle/>
          <a:p>
            <a:fld id="{43889BD4-2632-418F-B122-DE6641BF337C}" type="slidenum">
              <a:rPr lang="en-ZA" smtClean="0"/>
              <a:t>21</a:t>
            </a:fld>
            <a:endParaRPr lang="en-ZA"/>
          </a:p>
        </p:txBody>
      </p:sp>
    </p:spTree>
    <p:extLst>
      <p:ext uri="{BB962C8B-B14F-4D97-AF65-F5344CB8AC3E}">
        <p14:creationId xmlns:p14="http://schemas.microsoft.com/office/powerpoint/2010/main" val="16426257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 Make fancy transitions</a:t>
            </a:r>
          </a:p>
        </p:txBody>
      </p:sp>
      <p:sp>
        <p:nvSpPr>
          <p:cNvPr id="4" name="Slide Number Placeholder 3"/>
          <p:cNvSpPr>
            <a:spLocks noGrp="1"/>
          </p:cNvSpPr>
          <p:nvPr>
            <p:ph type="sldNum" sz="quarter" idx="5"/>
          </p:nvPr>
        </p:nvSpPr>
        <p:spPr/>
        <p:txBody>
          <a:bodyPr/>
          <a:lstStyle/>
          <a:p>
            <a:fld id="{43889BD4-2632-418F-B122-DE6641BF337C}" type="slidenum">
              <a:rPr lang="en-ZA" smtClean="0"/>
              <a:t>22</a:t>
            </a:fld>
            <a:endParaRPr lang="en-ZA"/>
          </a:p>
        </p:txBody>
      </p:sp>
    </p:spTree>
    <p:extLst>
      <p:ext uri="{BB962C8B-B14F-4D97-AF65-F5344CB8AC3E}">
        <p14:creationId xmlns:p14="http://schemas.microsoft.com/office/powerpoint/2010/main" val="18741872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 Make fancy transitions</a:t>
            </a:r>
          </a:p>
        </p:txBody>
      </p:sp>
      <p:sp>
        <p:nvSpPr>
          <p:cNvPr id="4" name="Slide Number Placeholder 3"/>
          <p:cNvSpPr>
            <a:spLocks noGrp="1"/>
          </p:cNvSpPr>
          <p:nvPr>
            <p:ph type="sldNum" sz="quarter" idx="5"/>
          </p:nvPr>
        </p:nvSpPr>
        <p:spPr/>
        <p:txBody>
          <a:bodyPr/>
          <a:lstStyle/>
          <a:p>
            <a:fld id="{43889BD4-2632-418F-B122-DE6641BF337C}" type="slidenum">
              <a:rPr lang="en-ZA" smtClean="0"/>
              <a:t>23</a:t>
            </a:fld>
            <a:endParaRPr lang="en-ZA"/>
          </a:p>
        </p:txBody>
      </p:sp>
    </p:spTree>
    <p:extLst>
      <p:ext uri="{BB962C8B-B14F-4D97-AF65-F5344CB8AC3E}">
        <p14:creationId xmlns:p14="http://schemas.microsoft.com/office/powerpoint/2010/main" val="22162675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 Make fancy transitions</a:t>
            </a:r>
          </a:p>
        </p:txBody>
      </p:sp>
      <p:sp>
        <p:nvSpPr>
          <p:cNvPr id="4" name="Slide Number Placeholder 3"/>
          <p:cNvSpPr>
            <a:spLocks noGrp="1"/>
          </p:cNvSpPr>
          <p:nvPr>
            <p:ph type="sldNum" sz="quarter" idx="5"/>
          </p:nvPr>
        </p:nvSpPr>
        <p:spPr/>
        <p:txBody>
          <a:bodyPr/>
          <a:lstStyle/>
          <a:p>
            <a:fld id="{43889BD4-2632-418F-B122-DE6641BF337C}" type="slidenum">
              <a:rPr lang="en-ZA" smtClean="0"/>
              <a:t>24</a:t>
            </a:fld>
            <a:endParaRPr lang="en-ZA"/>
          </a:p>
        </p:txBody>
      </p:sp>
    </p:spTree>
    <p:extLst>
      <p:ext uri="{BB962C8B-B14F-4D97-AF65-F5344CB8AC3E}">
        <p14:creationId xmlns:p14="http://schemas.microsoft.com/office/powerpoint/2010/main" val="11271449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The implication of this is that Cable Theory assumes that the neuron is isopotential – that is having the same membrane voltage in each compartment. </a:t>
            </a:r>
          </a:p>
          <a:p>
            <a:r>
              <a:rPr lang="en-ZA" dirty="0"/>
              <a:t>In large neurons, like the ones studied my Hodgkin and Huxley this is true, and the assumption of isopotentiality doesn’t make much difference in the models predictions. </a:t>
            </a:r>
          </a:p>
          <a:p>
            <a:r>
              <a:rPr lang="en-ZA" dirty="0"/>
              <a:t>However, in small spaces where there are rapid changes in ionic concentrations this is not the case.</a:t>
            </a:r>
          </a:p>
        </p:txBody>
      </p:sp>
      <p:sp>
        <p:nvSpPr>
          <p:cNvPr id="4" name="Slide Number Placeholder 3"/>
          <p:cNvSpPr>
            <a:spLocks noGrp="1"/>
          </p:cNvSpPr>
          <p:nvPr>
            <p:ph type="sldNum" sz="quarter" idx="5"/>
          </p:nvPr>
        </p:nvSpPr>
        <p:spPr/>
        <p:txBody>
          <a:bodyPr/>
          <a:lstStyle/>
          <a:p>
            <a:fld id="{43889BD4-2632-418F-B122-DE6641BF337C}" type="slidenum">
              <a:rPr lang="en-ZA" smtClean="0"/>
              <a:t>25</a:t>
            </a:fld>
            <a:endParaRPr lang="en-ZA"/>
          </a:p>
        </p:txBody>
      </p:sp>
    </p:spTree>
    <p:extLst>
      <p:ext uri="{BB962C8B-B14F-4D97-AF65-F5344CB8AC3E}">
        <p14:creationId xmlns:p14="http://schemas.microsoft.com/office/powerpoint/2010/main" val="32353974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Dendritic spines are pedunculations off dendrites which are mainly responsible for excitatory synaptic input. These are </a:t>
            </a:r>
            <a:r>
              <a:rPr lang="en-ZA" dirty="0" err="1"/>
              <a:t>nanometers</a:t>
            </a:r>
            <a:r>
              <a:rPr lang="en-ZA" dirty="0"/>
              <a:t> in diameter and ions cross the membrane in nanosecond time scales.</a:t>
            </a:r>
          </a:p>
          <a:p>
            <a:r>
              <a:rPr lang="en-ZA" dirty="0"/>
              <a:t>If we consider the spine in picture to consist of 2 compartments, we can see that the changes in 1 compartment is not equal to the changes seen in the second compartment. </a:t>
            </a:r>
          </a:p>
        </p:txBody>
      </p:sp>
      <p:sp>
        <p:nvSpPr>
          <p:cNvPr id="4" name="Slide Number Placeholder 3"/>
          <p:cNvSpPr>
            <a:spLocks noGrp="1"/>
          </p:cNvSpPr>
          <p:nvPr>
            <p:ph type="sldNum" sz="quarter" idx="5"/>
          </p:nvPr>
        </p:nvSpPr>
        <p:spPr/>
        <p:txBody>
          <a:bodyPr/>
          <a:lstStyle/>
          <a:p>
            <a:fld id="{43889BD4-2632-418F-B122-DE6641BF337C}" type="slidenum">
              <a:rPr lang="en-ZA" smtClean="0"/>
              <a:t>26</a:t>
            </a:fld>
            <a:endParaRPr lang="en-ZA"/>
          </a:p>
        </p:txBody>
      </p:sp>
    </p:spTree>
    <p:extLst>
      <p:ext uri="{BB962C8B-B14F-4D97-AF65-F5344CB8AC3E}">
        <p14:creationId xmlns:p14="http://schemas.microsoft.com/office/powerpoint/2010/main" val="21984067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To test this theory of non-isopotentiality we need an electrodiffusion based model which can track the movement of ions across individual compartments and between compartments</a:t>
            </a:r>
          </a:p>
        </p:txBody>
      </p:sp>
      <p:sp>
        <p:nvSpPr>
          <p:cNvPr id="4" name="Slide Number Placeholder 3"/>
          <p:cNvSpPr>
            <a:spLocks noGrp="1"/>
          </p:cNvSpPr>
          <p:nvPr>
            <p:ph type="sldNum" sz="quarter" idx="5"/>
          </p:nvPr>
        </p:nvSpPr>
        <p:spPr/>
        <p:txBody>
          <a:bodyPr/>
          <a:lstStyle/>
          <a:p>
            <a:fld id="{43889BD4-2632-418F-B122-DE6641BF337C}" type="slidenum">
              <a:rPr lang="en-ZA" smtClean="0"/>
              <a:t>27</a:t>
            </a:fld>
            <a:endParaRPr lang="en-ZA"/>
          </a:p>
        </p:txBody>
      </p:sp>
    </p:spTree>
    <p:extLst>
      <p:ext uri="{BB962C8B-B14F-4D97-AF65-F5344CB8AC3E}">
        <p14:creationId xmlns:p14="http://schemas.microsoft.com/office/powerpoint/2010/main" val="7816570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At rest</a:t>
            </a:r>
          </a:p>
        </p:txBody>
      </p:sp>
      <p:sp>
        <p:nvSpPr>
          <p:cNvPr id="4" name="Slide Number Placeholder 3"/>
          <p:cNvSpPr>
            <a:spLocks noGrp="1"/>
          </p:cNvSpPr>
          <p:nvPr>
            <p:ph type="sldNum" sz="quarter" idx="5"/>
          </p:nvPr>
        </p:nvSpPr>
        <p:spPr/>
        <p:txBody>
          <a:bodyPr/>
          <a:lstStyle/>
          <a:p>
            <a:fld id="{43889BD4-2632-418F-B122-DE6641BF337C}" type="slidenum">
              <a:rPr lang="en-ZA" smtClean="0"/>
              <a:t>28</a:t>
            </a:fld>
            <a:endParaRPr lang="en-ZA"/>
          </a:p>
        </p:txBody>
      </p:sp>
    </p:spTree>
    <p:extLst>
      <p:ext uri="{BB962C8B-B14F-4D97-AF65-F5344CB8AC3E}">
        <p14:creationId xmlns:p14="http://schemas.microsoft.com/office/powerpoint/2010/main" val="308907971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As a child I have always been drawn to computers and was exposed to it from a young age seeing as my dad was a computer engineer. My mom however is a medical doctor and I ultimately ended up following in her footsteps. I have recently qualified as a medical doctor from UCT. During my years at med-school I completed a BSc Honours degree in Neurophysiology where I built a mathematical model that predicted which subset of patients would likely improve after cognitive training. </a:t>
            </a:r>
          </a:p>
          <a:p>
            <a:r>
              <a:rPr lang="en-ZA" dirty="0"/>
              <a:t>What drew me into this project specifically was my time spent at the IBRO computational neuroscience Imbizo which took place at Muizenberg for 3 weeks in January this year. </a:t>
            </a:r>
          </a:p>
          <a:p>
            <a:r>
              <a:rPr lang="en-ZA" dirty="0"/>
              <a:t>At the summer school I met Chris </a:t>
            </a:r>
            <a:r>
              <a:rPr lang="en-ZA" dirty="0" err="1"/>
              <a:t>Currin</a:t>
            </a:r>
            <a:r>
              <a:rPr lang="en-ZA" dirty="0"/>
              <a:t> and worked with him on his own Neural modelling work that he did with Joe and Kira.</a:t>
            </a:r>
          </a:p>
          <a:p>
            <a:r>
              <a:rPr lang="en-ZA" dirty="0"/>
              <a:t>I really enjoyed the project and thankfully Joe mentioned that he would like to extend some of the work done by Chris and Kira, so I jumped at the opportunity to do so.</a:t>
            </a:r>
          </a:p>
          <a:p>
            <a:endParaRPr lang="en-ZA" dirty="0"/>
          </a:p>
          <a:p>
            <a:r>
              <a:rPr lang="en-ZA" dirty="0"/>
              <a:t>I first was exposed to neural modelling at the IBRO computational neuroscience imbizo at Muizenberg. I worked on a project with Chris and really enjoyed thinking about and programming neurons in python. Also seeing Chris’ cool figures and stuff made me want to learn more. </a:t>
            </a:r>
          </a:p>
          <a:p>
            <a:r>
              <a:rPr lang="en-ZA" dirty="0"/>
              <a:t>Thankfully after speaking to Joe he mentioned that there is an opportunity to extend some of the models that Chris and Kira worked on. I obviously jumped at the opportunity so </a:t>
            </a:r>
          </a:p>
        </p:txBody>
      </p:sp>
      <p:sp>
        <p:nvSpPr>
          <p:cNvPr id="4" name="Slide Number Placeholder 3"/>
          <p:cNvSpPr>
            <a:spLocks noGrp="1"/>
          </p:cNvSpPr>
          <p:nvPr>
            <p:ph type="sldNum" sz="quarter" idx="5"/>
          </p:nvPr>
        </p:nvSpPr>
        <p:spPr/>
        <p:txBody>
          <a:bodyPr/>
          <a:lstStyle/>
          <a:p>
            <a:fld id="{43889BD4-2632-418F-B122-DE6641BF337C}" type="slidenum">
              <a:rPr lang="en-ZA" smtClean="0"/>
              <a:t>3</a:t>
            </a:fld>
            <a:endParaRPr lang="en-ZA"/>
          </a:p>
        </p:txBody>
      </p:sp>
    </p:spTree>
    <p:extLst>
      <p:ext uri="{BB962C8B-B14F-4D97-AF65-F5344CB8AC3E}">
        <p14:creationId xmlns:p14="http://schemas.microsoft.com/office/powerpoint/2010/main" val="3812654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 Make fancy transitions</a:t>
            </a:r>
          </a:p>
        </p:txBody>
      </p:sp>
      <p:sp>
        <p:nvSpPr>
          <p:cNvPr id="4" name="Slide Number Placeholder 3"/>
          <p:cNvSpPr>
            <a:spLocks noGrp="1"/>
          </p:cNvSpPr>
          <p:nvPr>
            <p:ph type="sldNum" sz="quarter" idx="5"/>
          </p:nvPr>
        </p:nvSpPr>
        <p:spPr/>
        <p:txBody>
          <a:bodyPr/>
          <a:lstStyle/>
          <a:p>
            <a:fld id="{43889BD4-2632-418F-B122-DE6641BF337C}" type="slidenum">
              <a:rPr lang="en-ZA" smtClean="0"/>
              <a:t>31</a:t>
            </a:fld>
            <a:endParaRPr lang="en-ZA"/>
          </a:p>
        </p:txBody>
      </p:sp>
    </p:spTree>
    <p:extLst>
      <p:ext uri="{BB962C8B-B14F-4D97-AF65-F5344CB8AC3E}">
        <p14:creationId xmlns:p14="http://schemas.microsoft.com/office/powerpoint/2010/main" val="200467771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 Make fancy transitions</a:t>
            </a:r>
          </a:p>
        </p:txBody>
      </p:sp>
      <p:sp>
        <p:nvSpPr>
          <p:cNvPr id="4" name="Slide Number Placeholder 3"/>
          <p:cNvSpPr>
            <a:spLocks noGrp="1"/>
          </p:cNvSpPr>
          <p:nvPr>
            <p:ph type="sldNum" sz="quarter" idx="5"/>
          </p:nvPr>
        </p:nvSpPr>
        <p:spPr/>
        <p:txBody>
          <a:bodyPr/>
          <a:lstStyle/>
          <a:p>
            <a:fld id="{43889BD4-2632-418F-B122-DE6641BF337C}" type="slidenum">
              <a:rPr lang="en-ZA" smtClean="0"/>
              <a:t>33</a:t>
            </a:fld>
            <a:endParaRPr lang="en-ZA"/>
          </a:p>
        </p:txBody>
      </p:sp>
    </p:spTree>
    <p:extLst>
      <p:ext uri="{BB962C8B-B14F-4D97-AF65-F5344CB8AC3E}">
        <p14:creationId xmlns:p14="http://schemas.microsoft.com/office/powerpoint/2010/main" val="296819203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5"/>
          </p:nvPr>
        </p:nvSpPr>
        <p:spPr/>
        <p:txBody>
          <a:bodyPr/>
          <a:lstStyle/>
          <a:p>
            <a:fld id="{43889BD4-2632-418F-B122-DE6641BF337C}" type="slidenum">
              <a:rPr lang="en-ZA" smtClean="0"/>
              <a:t>35</a:t>
            </a:fld>
            <a:endParaRPr lang="en-ZA"/>
          </a:p>
        </p:txBody>
      </p:sp>
    </p:spTree>
    <p:extLst>
      <p:ext uri="{BB962C8B-B14F-4D97-AF65-F5344CB8AC3E}">
        <p14:creationId xmlns:p14="http://schemas.microsoft.com/office/powerpoint/2010/main" val="43650300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5"/>
          </p:nvPr>
        </p:nvSpPr>
        <p:spPr/>
        <p:txBody>
          <a:bodyPr/>
          <a:lstStyle/>
          <a:p>
            <a:fld id="{43889BD4-2632-418F-B122-DE6641BF337C}" type="slidenum">
              <a:rPr lang="en-ZA" smtClean="0"/>
              <a:t>36</a:t>
            </a:fld>
            <a:endParaRPr lang="en-ZA"/>
          </a:p>
        </p:txBody>
      </p:sp>
    </p:spTree>
    <p:extLst>
      <p:ext uri="{BB962C8B-B14F-4D97-AF65-F5344CB8AC3E}">
        <p14:creationId xmlns:p14="http://schemas.microsoft.com/office/powerpoint/2010/main" val="126195553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What does creating a single compartment computational model actually mean? </a:t>
            </a:r>
          </a:p>
          <a:p>
            <a:r>
              <a:rPr lang="en-ZA" dirty="0"/>
              <a:t>What is means is writing code in the python language that is able to simulate the dynamic interactions that occur in neurons.</a:t>
            </a:r>
          </a:p>
        </p:txBody>
      </p:sp>
      <p:sp>
        <p:nvSpPr>
          <p:cNvPr id="4" name="Slide Number Placeholder 3"/>
          <p:cNvSpPr>
            <a:spLocks noGrp="1"/>
          </p:cNvSpPr>
          <p:nvPr>
            <p:ph type="sldNum" sz="quarter" idx="5"/>
          </p:nvPr>
        </p:nvSpPr>
        <p:spPr/>
        <p:txBody>
          <a:bodyPr/>
          <a:lstStyle/>
          <a:p>
            <a:fld id="{43889BD4-2632-418F-B122-DE6641BF337C}" type="slidenum">
              <a:rPr lang="en-ZA" smtClean="0"/>
              <a:t>37</a:t>
            </a:fld>
            <a:endParaRPr lang="en-ZA"/>
          </a:p>
        </p:txBody>
      </p:sp>
    </p:spTree>
    <p:extLst>
      <p:ext uri="{BB962C8B-B14F-4D97-AF65-F5344CB8AC3E}">
        <p14:creationId xmlns:p14="http://schemas.microsoft.com/office/powerpoint/2010/main" val="329329708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I created a single compartment model to replicate Kira’s finding of the importance of the Na-K ATPase. I did this by writing the code above and graphic the results. On the X axis I have time in milliseconds, and on the y axis at the top I have the intracellular concentrations of ions. For the first 3000ms the ATPase was turned on and functioning as it does in physiological states. I then turned it off and you can see the concentrations of the various ions changing. At 9000ms I turned the ATPase on and the ionic values returned to what is physiologically expected.</a:t>
            </a:r>
          </a:p>
          <a:p>
            <a:endParaRPr lang="en-ZA" dirty="0"/>
          </a:p>
          <a:p>
            <a:r>
              <a:rPr lang="en-ZA" dirty="0"/>
              <a:t>In objective 1b I will create a multicompartmental model which incorporates electrodiffusion.</a:t>
            </a:r>
          </a:p>
          <a:p>
            <a:endParaRPr lang="en-ZA" dirty="0"/>
          </a:p>
          <a:p>
            <a:r>
              <a:rPr lang="en-ZA" dirty="0"/>
              <a:t>This slide gives an insight into the kind of data that I can collect with computational modelling. </a:t>
            </a:r>
          </a:p>
          <a:p>
            <a:r>
              <a:rPr lang="en-ZA" dirty="0"/>
              <a:t>Here I am tracking the reversal potentials of the various ions and the membrane potential. </a:t>
            </a:r>
          </a:p>
          <a:p>
            <a:r>
              <a:rPr lang="en-ZA" dirty="0"/>
              <a:t>In the last frame you can see how the volume of the cell expands if the pump is switched off. This validated Kira’s work./</a:t>
            </a:r>
          </a:p>
        </p:txBody>
      </p:sp>
      <p:sp>
        <p:nvSpPr>
          <p:cNvPr id="4" name="Slide Number Placeholder 3"/>
          <p:cNvSpPr>
            <a:spLocks noGrp="1"/>
          </p:cNvSpPr>
          <p:nvPr>
            <p:ph type="sldNum" sz="quarter" idx="5"/>
          </p:nvPr>
        </p:nvSpPr>
        <p:spPr/>
        <p:txBody>
          <a:bodyPr/>
          <a:lstStyle/>
          <a:p>
            <a:fld id="{43889BD4-2632-418F-B122-DE6641BF337C}" type="slidenum">
              <a:rPr lang="en-ZA" smtClean="0"/>
              <a:t>38</a:t>
            </a:fld>
            <a:endParaRPr lang="en-ZA"/>
          </a:p>
        </p:txBody>
      </p:sp>
    </p:spTree>
    <p:extLst>
      <p:ext uri="{BB962C8B-B14F-4D97-AF65-F5344CB8AC3E}">
        <p14:creationId xmlns:p14="http://schemas.microsoft.com/office/powerpoint/2010/main" val="7545917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How will I know the model is correct?</a:t>
            </a:r>
          </a:p>
        </p:txBody>
      </p:sp>
      <p:sp>
        <p:nvSpPr>
          <p:cNvPr id="4" name="Slide Number Placeholder 3"/>
          <p:cNvSpPr>
            <a:spLocks noGrp="1"/>
          </p:cNvSpPr>
          <p:nvPr>
            <p:ph type="sldNum" sz="quarter" idx="5"/>
          </p:nvPr>
        </p:nvSpPr>
        <p:spPr/>
        <p:txBody>
          <a:bodyPr/>
          <a:lstStyle/>
          <a:p>
            <a:fld id="{43889BD4-2632-418F-B122-DE6641BF337C}" type="slidenum">
              <a:rPr lang="en-ZA" smtClean="0"/>
              <a:t>39</a:t>
            </a:fld>
            <a:endParaRPr lang="en-ZA"/>
          </a:p>
        </p:txBody>
      </p:sp>
    </p:spTree>
    <p:extLst>
      <p:ext uri="{BB962C8B-B14F-4D97-AF65-F5344CB8AC3E}">
        <p14:creationId xmlns:p14="http://schemas.microsoft.com/office/powerpoint/2010/main" val="174813150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How will I know the model is correct?</a:t>
            </a:r>
          </a:p>
        </p:txBody>
      </p:sp>
      <p:sp>
        <p:nvSpPr>
          <p:cNvPr id="4" name="Slide Number Placeholder 3"/>
          <p:cNvSpPr>
            <a:spLocks noGrp="1"/>
          </p:cNvSpPr>
          <p:nvPr>
            <p:ph type="sldNum" sz="quarter" idx="5"/>
          </p:nvPr>
        </p:nvSpPr>
        <p:spPr/>
        <p:txBody>
          <a:bodyPr/>
          <a:lstStyle/>
          <a:p>
            <a:fld id="{43889BD4-2632-418F-B122-DE6641BF337C}" type="slidenum">
              <a:rPr lang="en-ZA" smtClean="0"/>
              <a:t>40</a:t>
            </a:fld>
            <a:endParaRPr lang="en-ZA"/>
          </a:p>
        </p:txBody>
      </p:sp>
    </p:spTree>
    <p:extLst>
      <p:ext uri="{BB962C8B-B14F-4D97-AF65-F5344CB8AC3E}">
        <p14:creationId xmlns:p14="http://schemas.microsoft.com/office/powerpoint/2010/main" val="38494120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C75A828D-45EE-4CFC-9D29-7070A152D2EB}"/>
              </a:ext>
            </a:extLst>
          </p:cNvPr>
          <p:cNvSpPr>
            <a:spLocks noGrp="1"/>
          </p:cNvSpPr>
          <p:nvPr>
            <p:ph type="body" idx="1"/>
          </p:nvPr>
        </p:nvSpPr>
        <p:spPr/>
        <p:txBody>
          <a:bodyPr/>
          <a:lstStyle/>
          <a:p>
            <a:r>
              <a:rPr lang="en-ZA" dirty="0"/>
              <a:t>Before we begin I’d like to discuss some of the end points that I want you to gain by the end of the talk. Some of these topics may not seem too familiar because we have a diverse audience but I will go through each section slowly, and please feel free to ask questions if there is something that you don’t understand.</a:t>
            </a:r>
          </a:p>
        </p:txBody>
      </p:sp>
    </p:spTree>
    <p:extLst>
      <p:ext uri="{BB962C8B-B14F-4D97-AF65-F5344CB8AC3E}">
        <p14:creationId xmlns:p14="http://schemas.microsoft.com/office/powerpoint/2010/main" val="383164284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How will I know the model is correct?</a:t>
            </a:r>
          </a:p>
        </p:txBody>
      </p:sp>
      <p:sp>
        <p:nvSpPr>
          <p:cNvPr id="4" name="Slide Number Placeholder 3"/>
          <p:cNvSpPr>
            <a:spLocks noGrp="1"/>
          </p:cNvSpPr>
          <p:nvPr>
            <p:ph type="sldNum" sz="quarter" idx="5"/>
          </p:nvPr>
        </p:nvSpPr>
        <p:spPr/>
        <p:txBody>
          <a:bodyPr/>
          <a:lstStyle/>
          <a:p>
            <a:fld id="{43889BD4-2632-418F-B122-DE6641BF337C}" type="slidenum">
              <a:rPr lang="en-ZA" smtClean="0"/>
              <a:t>41</a:t>
            </a:fld>
            <a:endParaRPr lang="en-ZA"/>
          </a:p>
        </p:txBody>
      </p:sp>
    </p:spTree>
    <p:extLst>
      <p:ext uri="{BB962C8B-B14F-4D97-AF65-F5344CB8AC3E}">
        <p14:creationId xmlns:p14="http://schemas.microsoft.com/office/powerpoint/2010/main" val="23986906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How will I know the model is correct?</a:t>
            </a:r>
          </a:p>
        </p:txBody>
      </p:sp>
      <p:sp>
        <p:nvSpPr>
          <p:cNvPr id="4" name="Slide Number Placeholder 3"/>
          <p:cNvSpPr>
            <a:spLocks noGrp="1"/>
          </p:cNvSpPr>
          <p:nvPr>
            <p:ph type="sldNum" sz="quarter" idx="5"/>
          </p:nvPr>
        </p:nvSpPr>
        <p:spPr/>
        <p:txBody>
          <a:bodyPr/>
          <a:lstStyle/>
          <a:p>
            <a:fld id="{43889BD4-2632-418F-B122-DE6641BF337C}" type="slidenum">
              <a:rPr lang="en-ZA" smtClean="0"/>
              <a:t>43</a:t>
            </a:fld>
            <a:endParaRPr lang="en-ZA"/>
          </a:p>
        </p:txBody>
      </p:sp>
    </p:spTree>
    <p:extLst>
      <p:ext uri="{BB962C8B-B14F-4D97-AF65-F5344CB8AC3E}">
        <p14:creationId xmlns:p14="http://schemas.microsoft.com/office/powerpoint/2010/main" val="20604147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5"/>
          </p:nvPr>
        </p:nvSpPr>
        <p:spPr/>
        <p:txBody>
          <a:bodyPr/>
          <a:lstStyle/>
          <a:p>
            <a:fld id="{43889BD4-2632-418F-B122-DE6641BF337C}" type="slidenum">
              <a:rPr lang="en-ZA" smtClean="0"/>
              <a:t>45</a:t>
            </a:fld>
            <a:endParaRPr lang="en-ZA"/>
          </a:p>
        </p:txBody>
      </p:sp>
    </p:spTree>
    <p:extLst>
      <p:ext uri="{BB962C8B-B14F-4D97-AF65-F5344CB8AC3E}">
        <p14:creationId xmlns:p14="http://schemas.microsoft.com/office/powerpoint/2010/main" val="132025934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5"/>
          </p:nvPr>
        </p:nvSpPr>
        <p:spPr/>
        <p:txBody>
          <a:bodyPr/>
          <a:lstStyle/>
          <a:p>
            <a:fld id="{43889BD4-2632-418F-B122-DE6641BF337C}" type="slidenum">
              <a:rPr lang="en-ZA" smtClean="0"/>
              <a:t>46</a:t>
            </a:fld>
            <a:endParaRPr lang="en-ZA"/>
          </a:p>
        </p:txBody>
      </p:sp>
    </p:spTree>
    <p:extLst>
      <p:ext uri="{BB962C8B-B14F-4D97-AF65-F5344CB8AC3E}">
        <p14:creationId xmlns:p14="http://schemas.microsoft.com/office/powerpoint/2010/main" val="402071863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5"/>
          </p:nvPr>
        </p:nvSpPr>
        <p:spPr/>
        <p:txBody>
          <a:bodyPr/>
          <a:lstStyle/>
          <a:p>
            <a:fld id="{43889BD4-2632-418F-B122-DE6641BF337C}" type="slidenum">
              <a:rPr lang="en-ZA" smtClean="0"/>
              <a:t>47</a:t>
            </a:fld>
            <a:endParaRPr lang="en-ZA"/>
          </a:p>
        </p:txBody>
      </p:sp>
    </p:spTree>
    <p:extLst>
      <p:ext uri="{BB962C8B-B14F-4D97-AF65-F5344CB8AC3E}">
        <p14:creationId xmlns:p14="http://schemas.microsoft.com/office/powerpoint/2010/main" val="94120652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025816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5"/>
          </p:nvPr>
        </p:nvSpPr>
        <p:spPr/>
        <p:txBody>
          <a:bodyPr/>
          <a:lstStyle/>
          <a:p>
            <a:fld id="{43889BD4-2632-418F-B122-DE6641BF337C}" type="slidenum">
              <a:rPr lang="en-ZA" smtClean="0"/>
              <a:t>50</a:t>
            </a:fld>
            <a:endParaRPr lang="en-ZA"/>
          </a:p>
        </p:txBody>
      </p:sp>
    </p:spTree>
    <p:extLst>
      <p:ext uri="{BB962C8B-B14F-4D97-AF65-F5344CB8AC3E}">
        <p14:creationId xmlns:p14="http://schemas.microsoft.com/office/powerpoint/2010/main" val="4089053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9127ACBC-20EA-41A5-8EDB-B5176C1A24D5}"/>
              </a:ext>
            </a:extLst>
          </p:cNvPr>
          <p:cNvSpPr>
            <a:spLocks noGrp="1"/>
          </p:cNvSpPr>
          <p:nvPr>
            <p:ph type="body" idx="1"/>
          </p:nvPr>
        </p:nvSpPr>
        <p:spPr/>
        <p:txBody>
          <a:bodyPr/>
          <a:lstStyle/>
          <a:p>
            <a:r>
              <a:rPr lang="en-US" sz="1200" b="0" i="0" kern="1200" dirty="0">
                <a:solidFill>
                  <a:schemeClr val="tx1"/>
                </a:solidFill>
                <a:effectLst/>
                <a:latin typeface="+mn-lt"/>
                <a:ea typeface="+mn-ea"/>
                <a:cs typeface="+mn-cs"/>
              </a:rPr>
              <a:t>The </a:t>
            </a:r>
            <a:r>
              <a:rPr lang="en-US" sz="1200" b="1" i="0" kern="1200" dirty="0">
                <a:solidFill>
                  <a:schemeClr val="tx1"/>
                </a:solidFill>
                <a:effectLst/>
                <a:latin typeface="+mn-lt"/>
                <a:ea typeface="+mn-ea"/>
                <a:cs typeface="+mn-cs"/>
              </a:rPr>
              <a:t>brain</a:t>
            </a:r>
            <a:r>
              <a:rPr lang="en-US" sz="1200" b="0" i="0" kern="1200" dirty="0">
                <a:solidFill>
                  <a:schemeClr val="tx1"/>
                </a:solidFill>
                <a:effectLst/>
                <a:latin typeface="+mn-lt"/>
                <a:ea typeface="+mn-ea"/>
                <a:cs typeface="+mn-cs"/>
              </a:rPr>
              <a:t> does indeed perform computations </a:t>
            </a:r>
            <a:r>
              <a:rPr lang="en-US" sz="1200" b="1" i="0" kern="1200" dirty="0">
                <a:solidFill>
                  <a:schemeClr val="tx1"/>
                </a:solidFill>
                <a:effectLst/>
                <a:latin typeface="+mn-lt"/>
                <a:ea typeface="+mn-ea"/>
                <a:cs typeface="+mn-cs"/>
              </a:rPr>
              <a:t>like</a:t>
            </a:r>
            <a:r>
              <a:rPr lang="en-US" sz="1200" b="0" i="0" kern="1200" dirty="0">
                <a:solidFill>
                  <a:schemeClr val="tx1"/>
                </a:solidFill>
                <a:effectLst/>
                <a:latin typeface="+mn-lt"/>
                <a:ea typeface="+mn-ea"/>
                <a:cs typeface="+mn-cs"/>
              </a:rPr>
              <a:t> a </a:t>
            </a:r>
            <a:r>
              <a:rPr lang="en-US" sz="1200" b="1" i="0" kern="1200" dirty="0">
                <a:solidFill>
                  <a:schemeClr val="tx1"/>
                </a:solidFill>
                <a:effectLst/>
                <a:latin typeface="+mn-lt"/>
                <a:ea typeface="+mn-ea"/>
                <a:cs typeface="+mn-cs"/>
              </a:rPr>
              <a:t>computer</a:t>
            </a:r>
            <a:r>
              <a:rPr lang="en-US" sz="1200" b="0" i="0" kern="1200" dirty="0">
                <a:solidFill>
                  <a:schemeClr val="tx1"/>
                </a:solidFill>
                <a:effectLst/>
                <a:latin typeface="+mn-lt"/>
                <a:ea typeface="+mn-ea"/>
                <a:cs typeface="+mn-cs"/>
              </a:rPr>
              <a:t>. The </a:t>
            </a:r>
            <a:r>
              <a:rPr lang="en-US" sz="1200" b="1" i="0" kern="1200" dirty="0">
                <a:solidFill>
                  <a:schemeClr val="tx1"/>
                </a:solidFill>
                <a:effectLst/>
                <a:latin typeface="+mn-lt"/>
                <a:ea typeface="+mn-ea"/>
                <a:cs typeface="+mn-cs"/>
              </a:rPr>
              <a:t>brain</a:t>
            </a:r>
            <a:r>
              <a:rPr lang="en-US" sz="1200" b="0" i="0" kern="1200" dirty="0">
                <a:solidFill>
                  <a:schemeClr val="tx1"/>
                </a:solidFill>
                <a:effectLst/>
                <a:latin typeface="+mn-lt"/>
                <a:ea typeface="+mn-ea"/>
                <a:cs typeface="+mn-cs"/>
              </a:rPr>
              <a:t> has units in networks (neurons instead of semiconductors) that take in and compile data, operate on the data, and generate output. </a:t>
            </a:r>
            <a:endParaRPr lang="en-ZA"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7CB09349-43F6-447B-A805-121CCA48CCE7}"/>
              </a:ext>
            </a:extLst>
          </p:cNvPr>
          <p:cNvSpPr>
            <a:spLocks noGrp="1"/>
          </p:cNvSpPr>
          <p:nvPr>
            <p:ph type="body" idx="1"/>
          </p:nvPr>
        </p:nvSpPr>
        <p:spPr/>
        <p:txBody>
          <a:bodyPr/>
          <a:lstStyle/>
          <a:p>
            <a:r>
              <a:rPr lang="en-ZA" dirty="0"/>
              <a:t>An example of processing occurs when two signals are added together in the dendrite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98624-DC48-4D64-9491-96F83FD71CA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ZA"/>
          </a:p>
        </p:txBody>
      </p:sp>
      <p:sp>
        <p:nvSpPr>
          <p:cNvPr id="3" name="Subtitle 2">
            <a:extLst>
              <a:ext uri="{FF2B5EF4-FFF2-40B4-BE49-F238E27FC236}">
                <a16:creationId xmlns:a16="http://schemas.microsoft.com/office/drawing/2014/main" id="{7A33807F-8C0C-4D1D-AFD4-19929790683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a:p>
        </p:txBody>
      </p:sp>
      <p:sp>
        <p:nvSpPr>
          <p:cNvPr id="4" name="Date Placeholder 3">
            <a:extLst>
              <a:ext uri="{FF2B5EF4-FFF2-40B4-BE49-F238E27FC236}">
                <a16:creationId xmlns:a16="http://schemas.microsoft.com/office/drawing/2014/main" id="{86985531-EEE9-4268-AA7D-E06BE943A555}"/>
              </a:ext>
            </a:extLst>
          </p:cNvPr>
          <p:cNvSpPr>
            <a:spLocks noGrp="1"/>
          </p:cNvSpPr>
          <p:nvPr>
            <p:ph type="dt" sz="half" idx="10"/>
          </p:nvPr>
        </p:nvSpPr>
        <p:spPr/>
        <p:txBody>
          <a:bodyPr/>
          <a:lstStyle/>
          <a:p>
            <a:fld id="{460D5EE2-6ADA-4796-8FFF-D1C92A82CF89}" type="datetimeFigureOut">
              <a:rPr lang="en-ZA" smtClean="0"/>
              <a:t>2020/12/03</a:t>
            </a:fld>
            <a:endParaRPr lang="en-ZA"/>
          </a:p>
        </p:txBody>
      </p:sp>
      <p:sp>
        <p:nvSpPr>
          <p:cNvPr id="5" name="Footer Placeholder 4">
            <a:extLst>
              <a:ext uri="{FF2B5EF4-FFF2-40B4-BE49-F238E27FC236}">
                <a16:creationId xmlns:a16="http://schemas.microsoft.com/office/drawing/2014/main" id="{4654D48A-2EF0-4B0D-9B0C-D65BF998B3F3}"/>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04E3367D-95C8-4984-AFA3-15748A9CD709}"/>
              </a:ext>
            </a:extLst>
          </p:cNvPr>
          <p:cNvSpPr>
            <a:spLocks noGrp="1"/>
          </p:cNvSpPr>
          <p:nvPr>
            <p:ph type="sldNum" sz="quarter" idx="12"/>
          </p:nvPr>
        </p:nvSpPr>
        <p:spPr/>
        <p:txBody>
          <a:bodyPr/>
          <a:lstStyle/>
          <a:p>
            <a:fld id="{71C2E709-2AE4-4CE6-AE23-05954DB545D8}" type="slidenum">
              <a:rPr lang="en-ZA" smtClean="0"/>
              <a:t>‹#›</a:t>
            </a:fld>
            <a:endParaRPr lang="en-ZA"/>
          </a:p>
        </p:txBody>
      </p:sp>
    </p:spTree>
    <p:extLst>
      <p:ext uri="{BB962C8B-B14F-4D97-AF65-F5344CB8AC3E}">
        <p14:creationId xmlns:p14="http://schemas.microsoft.com/office/powerpoint/2010/main" val="34384551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87B69-9CC3-4394-A267-6EFBC27FE971}"/>
              </a:ext>
            </a:extLst>
          </p:cNvPr>
          <p:cNvSpPr>
            <a:spLocks noGrp="1"/>
          </p:cNvSpPr>
          <p:nvPr>
            <p:ph type="title"/>
          </p:nvPr>
        </p:nvSpPr>
        <p:spPr/>
        <p:txBody>
          <a:bodyPr/>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59559BBC-29CA-4990-93B8-B7E68CE1D35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4CD098A7-21EA-40D5-BD01-61C781C7382E}"/>
              </a:ext>
            </a:extLst>
          </p:cNvPr>
          <p:cNvSpPr>
            <a:spLocks noGrp="1"/>
          </p:cNvSpPr>
          <p:nvPr>
            <p:ph type="dt" sz="half" idx="10"/>
          </p:nvPr>
        </p:nvSpPr>
        <p:spPr/>
        <p:txBody>
          <a:bodyPr/>
          <a:lstStyle/>
          <a:p>
            <a:fld id="{460D5EE2-6ADA-4796-8FFF-D1C92A82CF89}" type="datetimeFigureOut">
              <a:rPr lang="en-ZA" smtClean="0"/>
              <a:t>2020/12/03</a:t>
            </a:fld>
            <a:endParaRPr lang="en-ZA"/>
          </a:p>
        </p:txBody>
      </p:sp>
      <p:sp>
        <p:nvSpPr>
          <p:cNvPr id="5" name="Footer Placeholder 4">
            <a:extLst>
              <a:ext uri="{FF2B5EF4-FFF2-40B4-BE49-F238E27FC236}">
                <a16:creationId xmlns:a16="http://schemas.microsoft.com/office/drawing/2014/main" id="{86C6190C-B190-4828-9D45-71D2B8E22B16}"/>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E7AB2720-F599-4067-BFBD-2B9CAA4A8834}"/>
              </a:ext>
            </a:extLst>
          </p:cNvPr>
          <p:cNvSpPr>
            <a:spLocks noGrp="1"/>
          </p:cNvSpPr>
          <p:nvPr>
            <p:ph type="sldNum" sz="quarter" idx="12"/>
          </p:nvPr>
        </p:nvSpPr>
        <p:spPr/>
        <p:txBody>
          <a:bodyPr/>
          <a:lstStyle/>
          <a:p>
            <a:fld id="{71C2E709-2AE4-4CE6-AE23-05954DB545D8}" type="slidenum">
              <a:rPr lang="en-ZA" smtClean="0"/>
              <a:t>‹#›</a:t>
            </a:fld>
            <a:endParaRPr lang="en-ZA"/>
          </a:p>
        </p:txBody>
      </p:sp>
    </p:spTree>
    <p:extLst>
      <p:ext uri="{BB962C8B-B14F-4D97-AF65-F5344CB8AC3E}">
        <p14:creationId xmlns:p14="http://schemas.microsoft.com/office/powerpoint/2010/main" val="5549949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86B07D2-9A9C-4254-A238-5968E289BBA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3C766BC3-3825-4539-A459-3BB4AF3E9E1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C9841B6A-2E70-4859-A99A-C52CEDDC0AC9}"/>
              </a:ext>
            </a:extLst>
          </p:cNvPr>
          <p:cNvSpPr>
            <a:spLocks noGrp="1"/>
          </p:cNvSpPr>
          <p:nvPr>
            <p:ph type="dt" sz="half" idx="10"/>
          </p:nvPr>
        </p:nvSpPr>
        <p:spPr/>
        <p:txBody>
          <a:bodyPr/>
          <a:lstStyle/>
          <a:p>
            <a:fld id="{460D5EE2-6ADA-4796-8FFF-D1C92A82CF89}" type="datetimeFigureOut">
              <a:rPr lang="en-ZA" smtClean="0"/>
              <a:t>2020/12/03</a:t>
            </a:fld>
            <a:endParaRPr lang="en-ZA"/>
          </a:p>
        </p:txBody>
      </p:sp>
      <p:sp>
        <p:nvSpPr>
          <p:cNvPr id="5" name="Footer Placeholder 4">
            <a:extLst>
              <a:ext uri="{FF2B5EF4-FFF2-40B4-BE49-F238E27FC236}">
                <a16:creationId xmlns:a16="http://schemas.microsoft.com/office/drawing/2014/main" id="{442972D3-82E3-481F-A81C-64A2278F8DB8}"/>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63FA41B2-C07D-4316-AA2B-69121A4669E3}"/>
              </a:ext>
            </a:extLst>
          </p:cNvPr>
          <p:cNvSpPr>
            <a:spLocks noGrp="1"/>
          </p:cNvSpPr>
          <p:nvPr>
            <p:ph type="sldNum" sz="quarter" idx="12"/>
          </p:nvPr>
        </p:nvSpPr>
        <p:spPr/>
        <p:txBody>
          <a:bodyPr/>
          <a:lstStyle/>
          <a:p>
            <a:fld id="{71C2E709-2AE4-4CE6-AE23-05954DB545D8}" type="slidenum">
              <a:rPr lang="en-ZA" smtClean="0"/>
              <a:t>‹#›</a:t>
            </a:fld>
            <a:endParaRPr lang="en-ZA"/>
          </a:p>
        </p:txBody>
      </p:sp>
    </p:spTree>
    <p:extLst>
      <p:ext uri="{BB962C8B-B14F-4D97-AF65-F5344CB8AC3E}">
        <p14:creationId xmlns:p14="http://schemas.microsoft.com/office/powerpoint/2010/main" val="33566323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woObj">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p>
            <a:r>
              <a:rPr lang="en-US" dirty="0"/>
              <a:t>Click to edit Master title style</a:t>
            </a:r>
            <a:endParaRPr lang="en-GB" dirty="0"/>
          </a:p>
        </p:txBody>
      </p:sp>
      <p:sp>
        <p:nvSpPr>
          <p:cNvPr id="3" name="Content Placeholder 2"/>
          <p:cNvSpPr>
            <a:spLocks noGrp="1"/>
          </p:cNvSpPr>
          <p:nvPr>
            <p:ph sz="half" idx="1"/>
          </p:nvPr>
        </p:nvSpPr>
        <p:spPr>
          <a:xfrm>
            <a:off x="609600" y="1600201"/>
            <a:ext cx="53848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quarter" idx="2"/>
          </p:nvPr>
        </p:nvSpPr>
        <p:spPr>
          <a:xfrm>
            <a:off x="6197600" y="1600200"/>
            <a:ext cx="5384800" cy="21859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Content Placeholder 4"/>
          <p:cNvSpPr>
            <a:spLocks noGrp="1"/>
          </p:cNvSpPr>
          <p:nvPr>
            <p:ph sz="quarter" idx="3"/>
          </p:nvPr>
        </p:nvSpPr>
        <p:spPr>
          <a:xfrm>
            <a:off x="6197600" y="3938589"/>
            <a:ext cx="5384800" cy="2187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Rectangle 4"/>
          <p:cNvSpPr>
            <a:spLocks noGrp="1" noChangeArrowheads="1"/>
          </p:cNvSpPr>
          <p:nvPr>
            <p:ph type="dt" sz="half" idx="10"/>
          </p:nvPr>
        </p:nvSpPr>
        <p:spPr>
          <a:ln/>
        </p:spPr>
        <p:txBody>
          <a:bodyPr/>
          <a:lstStyle>
            <a:lvl1pPr>
              <a:defRPr/>
            </a:lvl1pPr>
          </a:lstStyle>
          <a:p>
            <a:pPr>
              <a:defRPr/>
            </a:pPr>
            <a:endParaRPr lang="en-US"/>
          </a:p>
        </p:txBody>
      </p:sp>
      <p:sp>
        <p:nvSpPr>
          <p:cNvPr id="7" name="Rectangle 5"/>
          <p:cNvSpPr>
            <a:spLocks noGrp="1" noChangeArrowheads="1"/>
          </p:cNvSpPr>
          <p:nvPr>
            <p:ph type="ftr" sz="quarter" idx="11"/>
          </p:nvPr>
        </p:nvSpPr>
        <p:spPr>
          <a:ln/>
        </p:spPr>
        <p:txBody>
          <a:bodyPr/>
          <a:lstStyle>
            <a:lvl1pPr>
              <a:defRPr/>
            </a:lvl1pPr>
          </a:lstStyle>
          <a:p>
            <a:pPr>
              <a:defRPr/>
            </a:pPr>
            <a:endParaRPr lang="en-US"/>
          </a:p>
        </p:txBody>
      </p:sp>
      <p:sp>
        <p:nvSpPr>
          <p:cNvPr id="8" name="Rectangle 6"/>
          <p:cNvSpPr>
            <a:spLocks noGrp="1" noChangeArrowheads="1"/>
          </p:cNvSpPr>
          <p:nvPr>
            <p:ph type="sldNum" sz="quarter" idx="12"/>
          </p:nvPr>
        </p:nvSpPr>
        <p:spPr>
          <a:ln/>
        </p:spPr>
        <p:txBody>
          <a:bodyPr/>
          <a:lstStyle>
            <a:lvl1pPr>
              <a:defRPr/>
            </a:lvl1pPr>
          </a:lstStyle>
          <a:p>
            <a:pPr>
              <a:defRPr/>
            </a:pPr>
            <a:fld id="{87196940-C089-4461-928E-AC1923A469C6}" type="slidenum">
              <a:rPr lang="en-US"/>
              <a:pPr>
                <a:defRPr/>
              </a:pPr>
              <a:t>‹#›</a:t>
            </a:fld>
            <a:endParaRPr lang="en-US"/>
          </a:p>
        </p:txBody>
      </p:sp>
    </p:spTree>
    <p:extLst>
      <p:ext uri="{BB962C8B-B14F-4D97-AF65-F5344CB8AC3E}">
        <p14:creationId xmlns:p14="http://schemas.microsoft.com/office/powerpoint/2010/main" val="18674113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6D245-1E99-4E03-B0DA-47F42121D6E3}"/>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803816CA-5521-4EE1-969C-C106EAF563B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7D73D42C-3711-4653-953E-3CA4C4049395}"/>
              </a:ext>
            </a:extLst>
          </p:cNvPr>
          <p:cNvSpPr>
            <a:spLocks noGrp="1"/>
          </p:cNvSpPr>
          <p:nvPr>
            <p:ph type="dt" sz="half" idx="10"/>
          </p:nvPr>
        </p:nvSpPr>
        <p:spPr/>
        <p:txBody>
          <a:bodyPr/>
          <a:lstStyle/>
          <a:p>
            <a:fld id="{460D5EE2-6ADA-4796-8FFF-D1C92A82CF89}" type="datetimeFigureOut">
              <a:rPr lang="en-ZA" smtClean="0"/>
              <a:t>2020/12/03</a:t>
            </a:fld>
            <a:endParaRPr lang="en-ZA"/>
          </a:p>
        </p:txBody>
      </p:sp>
      <p:sp>
        <p:nvSpPr>
          <p:cNvPr id="5" name="Footer Placeholder 4">
            <a:extLst>
              <a:ext uri="{FF2B5EF4-FFF2-40B4-BE49-F238E27FC236}">
                <a16:creationId xmlns:a16="http://schemas.microsoft.com/office/drawing/2014/main" id="{35B3683D-2D81-4D56-8D63-9360F7E3FACB}"/>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C22C9DD6-460C-4C53-BE9F-2226602E7E2D}"/>
              </a:ext>
            </a:extLst>
          </p:cNvPr>
          <p:cNvSpPr>
            <a:spLocks noGrp="1"/>
          </p:cNvSpPr>
          <p:nvPr>
            <p:ph type="sldNum" sz="quarter" idx="12"/>
          </p:nvPr>
        </p:nvSpPr>
        <p:spPr/>
        <p:txBody>
          <a:bodyPr/>
          <a:lstStyle/>
          <a:p>
            <a:fld id="{71C2E709-2AE4-4CE6-AE23-05954DB545D8}" type="slidenum">
              <a:rPr lang="en-ZA" smtClean="0"/>
              <a:t>‹#›</a:t>
            </a:fld>
            <a:endParaRPr lang="en-ZA"/>
          </a:p>
        </p:txBody>
      </p:sp>
    </p:spTree>
    <p:extLst>
      <p:ext uri="{BB962C8B-B14F-4D97-AF65-F5344CB8AC3E}">
        <p14:creationId xmlns:p14="http://schemas.microsoft.com/office/powerpoint/2010/main" val="4463116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7FD99-EA0F-4A85-9AF9-A3E3C504967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ZA"/>
          </a:p>
        </p:txBody>
      </p:sp>
      <p:sp>
        <p:nvSpPr>
          <p:cNvPr id="3" name="Text Placeholder 2">
            <a:extLst>
              <a:ext uri="{FF2B5EF4-FFF2-40B4-BE49-F238E27FC236}">
                <a16:creationId xmlns:a16="http://schemas.microsoft.com/office/drawing/2014/main" id="{9539C3AE-FD6C-41F6-9B26-6E6DD682E67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614762-F6D0-4745-9FAD-E7A374E6A2B4}"/>
              </a:ext>
            </a:extLst>
          </p:cNvPr>
          <p:cNvSpPr>
            <a:spLocks noGrp="1"/>
          </p:cNvSpPr>
          <p:nvPr>
            <p:ph type="dt" sz="half" idx="10"/>
          </p:nvPr>
        </p:nvSpPr>
        <p:spPr/>
        <p:txBody>
          <a:bodyPr/>
          <a:lstStyle/>
          <a:p>
            <a:fld id="{460D5EE2-6ADA-4796-8FFF-D1C92A82CF89}" type="datetimeFigureOut">
              <a:rPr lang="en-ZA" smtClean="0"/>
              <a:t>2020/12/03</a:t>
            </a:fld>
            <a:endParaRPr lang="en-ZA"/>
          </a:p>
        </p:txBody>
      </p:sp>
      <p:sp>
        <p:nvSpPr>
          <p:cNvPr id="5" name="Footer Placeholder 4">
            <a:extLst>
              <a:ext uri="{FF2B5EF4-FFF2-40B4-BE49-F238E27FC236}">
                <a16:creationId xmlns:a16="http://schemas.microsoft.com/office/drawing/2014/main" id="{28EBBEC0-1FFA-4A2A-A0AD-3415133E17E6}"/>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54BC32F0-D6A9-4088-8465-A43F3CCC3CB8}"/>
              </a:ext>
            </a:extLst>
          </p:cNvPr>
          <p:cNvSpPr>
            <a:spLocks noGrp="1"/>
          </p:cNvSpPr>
          <p:nvPr>
            <p:ph type="sldNum" sz="quarter" idx="12"/>
          </p:nvPr>
        </p:nvSpPr>
        <p:spPr/>
        <p:txBody>
          <a:bodyPr/>
          <a:lstStyle/>
          <a:p>
            <a:fld id="{71C2E709-2AE4-4CE6-AE23-05954DB545D8}" type="slidenum">
              <a:rPr lang="en-ZA" smtClean="0"/>
              <a:t>‹#›</a:t>
            </a:fld>
            <a:endParaRPr lang="en-ZA"/>
          </a:p>
        </p:txBody>
      </p:sp>
    </p:spTree>
    <p:extLst>
      <p:ext uri="{BB962C8B-B14F-4D97-AF65-F5344CB8AC3E}">
        <p14:creationId xmlns:p14="http://schemas.microsoft.com/office/powerpoint/2010/main" val="10111431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3D200-149A-443B-8F68-C215B3340BBE}"/>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058387F1-CB6D-4842-858C-59D539D8465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Content Placeholder 3">
            <a:extLst>
              <a:ext uri="{FF2B5EF4-FFF2-40B4-BE49-F238E27FC236}">
                <a16:creationId xmlns:a16="http://schemas.microsoft.com/office/drawing/2014/main" id="{DC0875AB-3BBD-469D-B6BC-11AB49595A4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Date Placeholder 4">
            <a:extLst>
              <a:ext uri="{FF2B5EF4-FFF2-40B4-BE49-F238E27FC236}">
                <a16:creationId xmlns:a16="http://schemas.microsoft.com/office/drawing/2014/main" id="{743AC707-0A95-4E93-9DE0-6C4030CAD280}"/>
              </a:ext>
            </a:extLst>
          </p:cNvPr>
          <p:cNvSpPr>
            <a:spLocks noGrp="1"/>
          </p:cNvSpPr>
          <p:nvPr>
            <p:ph type="dt" sz="half" idx="10"/>
          </p:nvPr>
        </p:nvSpPr>
        <p:spPr/>
        <p:txBody>
          <a:bodyPr/>
          <a:lstStyle/>
          <a:p>
            <a:fld id="{460D5EE2-6ADA-4796-8FFF-D1C92A82CF89}" type="datetimeFigureOut">
              <a:rPr lang="en-ZA" smtClean="0"/>
              <a:t>2020/12/03</a:t>
            </a:fld>
            <a:endParaRPr lang="en-ZA"/>
          </a:p>
        </p:txBody>
      </p:sp>
      <p:sp>
        <p:nvSpPr>
          <p:cNvPr id="6" name="Footer Placeholder 5">
            <a:extLst>
              <a:ext uri="{FF2B5EF4-FFF2-40B4-BE49-F238E27FC236}">
                <a16:creationId xmlns:a16="http://schemas.microsoft.com/office/drawing/2014/main" id="{9C570C5D-4605-48E5-B117-C03E29C019A3}"/>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D2954F31-DC64-4DD0-8DE7-16B772B5555A}"/>
              </a:ext>
            </a:extLst>
          </p:cNvPr>
          <p:cNvSpPr>
            <a:spLocks noGrp="1"/>
          </p:cNvSpPr>
          <p:nvPr>
            <p:ph type="sldNum" sz="quarter" idx="12"/>
          </p:nvPr>
        </p:nvSpPr>
        <p:spPr/>
        <p:txBody>
          <a:bodyPr/>
          <a:lstStyle/>
          <a:p>
            <a:fld id="{71C2E709-2AE4-4CE6-AE23-05954DB545D8}" type="slidenum">
              <a:rPr lang="en-ZA" smtClean="0"/>
              <a:t>‹#›</a:t>
            </a:fld>
            <a:endParaRPr lang="en-ZA"/>
          </a:p>
        </p:txBody>
      </p:sp>
    </p:spTree>
    <p:extLst>
      <p:ext uri="{BB962C8B-B14F-4D97-AF65-F5344CB8AC3E}">
        <p14:creationId xmlns:p14="http://schemas.microsoft.com/office/powerpoint/2010/main" val="3063580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10949-AABF-4E30-87BA-0206EC221036}"/>
              </a:ext>
            </a:extLst>
          </p:cNvPr>
          <p:cNvSpPr>
            <a:spLocks noGrp="1"/>
          </p:cNvSpPr>
          <p:nvPr>
            <p:ph type="title"/>
          </p:nvPr>
        </p:nvSpPr>
        <p:spPr>
          <a:xfrm>
            <a:off x="839788" y="365125"/>
            <a:ext cx="10515600" cy="1325563"/>
          </a:xfrm>
        </p:spPr>
        <p:txBody>
          <a:bodyPr/>
          <a:lstStyle/>
          <a:p>
            <a:r>
              <a:rPr lang="en-US"/>
              <a:t>Click to edit Master title style</a:t>
            </a:r>
            <a:endParaRPr lang="en-ZA"/>
          </a:p>
        </p:txBody>
      </p:sp>
      <p:sp>
        <p:nvSpPr>
          <p:cNvPr id="3" name="Text Placeholder 2">
            <a:extLst>
              <a:ext uri="{FF2B5EF4-FFF2-40B4-BE49-F238E27FC236}">
                <a16:creationId xmlns:a16="http://schemas.microsoft.com/office/drawing/2014/main" id="{1CADB7AD-D35A-4095-8BA2-25AAA07F90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53DC3A2-E69F-47A2-96DF-3CC58109FBD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Text Placeholder 4">
            <a:extLst>
              <a:ext uri="{FF2B5EF4-FFF2-40B4-BE49-F238E27FC236}">
                <a16:creationId xmlns:a16="http://schemas.microsoft.com/office/drawing/2014/main" id="{81CC2E26-A7BA-4CB9-BD73-CF2056AA6F0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022EF13-5720-4650-8D47-95DE97CFAD1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7" name="Date Placeholder 6">
            <a:extLst>
              <a:ext uri="{FF2B5EF4-FFF2-40B4-BE49-F238E27FC236}">
                <a16:creationId xmlns:a16="http://schemas.microsoft.com/office/drawing/2014/main" id="{ED70646D-C342-45E5-B77A-B1354AD88918}"/>
              </a:ext>
            </a:extLst>
          </p:cNvPr>
          <p:cNvSpPr>
            <a:spLocks noGrp="1"/>
          </p:cNvSpPr>
          <p:nvPr>
            <p:ph type="dt" sz="half" idx="10"/>
          </p:nvPr>
        </p:nvSpPr>
        <p:spPr/>
        <p:txBody>
          <a:bodyPr/>
          <a:lstStyle/>
          <a:p>
            <a:fld id="{460D5EE2-6ADA-4796-8FFF-D1C92A82CF89}" type="datetimeFigureOut">
              <a:rPr lang="en-ZA" smtClean="0"/>
              <a:t>2020/12/03</a:t>
            </a:fld>
            <a:endParaRPr lang="en-ZA"/>
          </a:p>
        </p:txBody>
      </p:sp>
      <p:sp>
        <p:nvSpPr>
          <p:cNvPr id="8" name="Footer Placeholder 7">
            <a:extLst>
              <a:ext uri="{FF2B5EF4-FFF2-40B4-BE49-F238E27FC236}">
                <a16:creationId xmlns:a16="http://schemas.microsoft.com/office/drawing/2014/main" id="{7BDF98FC-4DAB-4616-A2F9-E7A958818C6C}"/>
              </a:ext>
            </a:extLst>
          </p:cNvPr>
          <p:cNvSpPr>
            <a:spLocks noGrp="1"/>
          </p:cNvSpPr>
          <p:nvPr>
            <p:ph type="ftr" sz="quarter" idx="11"/>
          </p:nvPr>
        </p:nvSpPr>
        <p:spPr/>
        <p:txBody>
          <a:bodyPr/>
          <a:lstStyle/>
          <a:p>
            <a:endParaRPr lang="en-ZA"/>
          </a:p>
        </p:txBody>
      </p:sp>
      <p:sp>
        <p:nvSpPr>
          <p:cNvPr id="9" name="Slide Number Placeholder 8">
            <a:extLst>
              <a:ext uri="{FF2B5EF4-FFF2-40B4-BE49-F238E27FC236}">
                <a16:creationId xmlns:a16="http://schemas.microsoft.com/office/drawing/2014/main" id="{C12EF395-2F91-412C-89C3-49FA7D3251C8}"/>
              </a:ext>
            </a:extLst>
          </p:cNvPr>
          <p:cNvSpPr>
            <a:spLocks noGrp="1"/>
          </p:cNvSpPr>
          <p:nvPr>
            <p:ph type="sldNum" sz="quarter" idx="12"/>
          </p:nvPr>
        </p:nvSpPr>
        <p:spPr/>
        <p:txBody>
          <a:bodyPr/>
          <a:lstStyle/>
          <a:p>
            <a:fld id="{71C2E709-2AE4-4CE6-AE23-05954DB545D8}" type="slidenum">
              <a:rPr lang="en-ZA" smtClean="0"/>
              <a:t>‹#›</a:t>
            </a:fld>
            <a:endParaRPr lang="en-ZA"/>
          </a:p>
        </p:txBody>
      </p:sp>
    </p:spTree>
    <p:extLst>
      <p:ext uri="{BB962C8B-B14F-4D97-AF65-F5344CB8AC3E}">
        <p14:creationId xmlns:p14="http://schemas.microsoft.com/office/powerpoint/2010/main" val="5579073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A3BCF-E5AD-414A-A6CE-D1832C785FBA}"/>
              </a:ext>
            </a:extLst>
          </p:cNvPr>
          <p:cNvSpPr>
            <a:spLocks noGrp="1"/>
          </p:cNvSpPr>
          <p:nvPr>
            <p:ph type="title"/>
          </p:nvPr>
        </p:nvSpPr>
        <p:spPr/>
        <p:txBody>
          <a:bodyPr/>
          <a:lstStyle/>
          <a:p>
            <a:r>
              <a:rPr lang="en-US"/>
              <a:t>Click to edit Master title style</a:t>
            </a:r>
            <a:endParaRPr lang="en-ZA"/>
          </a:p>
        </p:txBody>
      </p:sp>
      <p:sp>
        <p:nvSpPr>
          <p:cNvPr id="3" name="Date Placeholder 2">
            <a:extLst>
              <a:ext uri="{FF2B5EF4-FFF2-40B4-BE49-F238E27FC236}">
                <a16:creationId xmlns:a16="http://schemas.microsoft.com/office/drawing/2014/main" id="{13B8B156-D4AD-426F-9D6D-5E4C37DB908F}"/>
              </a:ext>
            </a:extLst>
          </p:cNvPr>
          <p:cNvSpPr>
            <a:spLocks noGrp="1"/>
          </p:cNvSpPr>
          <p:nvPr>
            <p:ph type="dt" sz="half" idx="10"/>
          </p:nvPr>
        </p:nvSpPr>
        <p:spPr/>
        <p:txBody>
          <a:bodyPr/>
          <a:lstStyle/>
          <a:p>
            <a:fld id="{460D5EE2-6ADA-4796-8FFF-D1C92A82CF89}" type="datetimeFigureOut">
              <a:rPr lang="en-ZA" smtClean="0"/>
              <a:t>2020/12/03</a:t>
            </a:fld>
            <a:endParaRPr lang="en-ZA"/>
          </a:p>
        </p:txBody>
      </p:sp>
      <p:sp>
        <p:nvSpPr>
          <p:cNvPr id="4" name="Footer Placeholder 3">
            <a:extLst>
              <a:ext uri="{FF2B5EF4-FFF2-40B4-BE49-F238E27FC236}">
                <a16:creationId xmlns:a16="http://schemas.microsoft.com/office/drawing/2014/main" id="{FC4496CD-52F6-4378-8B8A-747EA5F3825D}"/>
              </a:ext>
            </a:extLst>
          </p:cNvPr>
          <p:cNvSpPr>
            <a:spLocks noGrp="1"/>
          </p:cNvSpPr>
          <p:nvPr>
            <p:ph type="ftr" sz="quarter" idx="11"/>
          </p:nvPr>
        </p:nvSpPr>
        <p:spPr/>
        <p:txBody>
          <a:bodyPr/>
          <a:lstStyle/>
          <a:p>
            <a:endParaRPr lang="en-ZA"/>
          </a:p>
        </p:txBody>
      </p:sp>
      <p:sp>
        <p:nvSpPr>
          <p:cNvPr id="5" name="Slide Number Placeholder 4">
            <a:extLst>
              <a:ext uri="{FF2B5EF4-FFF2-40B4-BE49-F238E27FC236}">
                <a16:creationId xmlns:a16="http://schemas.microsoft.com/office/drawing/2014/main" id="{954A5D7F-5A50-4C41-B3EE-D8D7C1D65D2C}"/>
              </a:ext>
            </a:extLst>
          </p:cNvPr>
          <p:cNvSpPr>
            <a:spLocks noGrp="1"/>
          </p:cNvSpPr>
          <p:nvPr>
            <p:ph type="sldNum" sz="quarter" idx="12"/>
          </p:nvPr>
        </p:nvSpPr>
        <p:spPr/>
        <p:txBody>
          <a:bodyPr/>
          <a:lstStyle/>
          <a:p>
            <a:fld id="{71C2E709-2AE4-4CE6-AE23-05954DB545D8}" type="slidenum">
              <a:rPr lang="en-ZA" smtClean="0"/>
              <a:t>‹#›</a:t>
            </a:fld>
            <a:endParaRPr lang="en-ZA"/>
          </a:p>
        </p:txBody>
      </p:sp>
    </p:spTree>
    <p:extLst>
      <p:ext uri="{BB962C8B-B14F-4D97-AF65-F5344CB8AC3E}">
        <p14:creationId xmlns:p14="http://schemas.microsoft.com/office/powerpoint/2010/main" val="4974004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4A9E30-9BF2-4E35-8912-6B12BBC6DF09}"/>
              </a:ext>
            </a:extLst>
          </p:cNvPr>
          <p:cNvSpPr>
            <a:spLocks noGrp="1"/>
          </p:cNvSpPr>
          <p:nvPr>
            <p:ph type="dt" sz="half" idx="10"/>
          </p:nvPr>
        </p:nvSpPr>
        <p:spPr/>
        <p:txBody>
          <a:bodyPr/>
          <a:lstStyle/>
          <a:p>
            <a:fld id="{460D5EE2-6ADA-4796-8FFF-D1C92A82CF89}" type="datetimeFigureOut">
              <a:rPr lang="en-ZA" smtClean="0"/>
              <a:t>2020/12/03</a:t>
            </a:fld>
            <a:endParaRPr lang="en-ZA"/>
          </a:p>
        </p:txBody>
      </p:sp>
      <p:sp>
        <p:nvSpPr>
          <p:cNvPr id="3" name="Footer Placeholder 2">
            <a:extLst>
              <a:ext uri="{FF2B5EF4-FFF2-40B4-BE49-F238E27FC236}">
                <a16:creationId xmlns:a16="http://schemas.microsoft.com/office/drawing/2014/main" id="{D1CFF065-C50F-434B-BFE7-1A6D96233EBD}"/>
              </a:ext>
            </a:extLst>
          </p:cNvPr>
          <p:cNvSpPr>
            <a:spLocks noGrp="1"/>
          </p:cNvSpPr>
          <p:nvPr>
            <p:ph type="ftr" sz="quarter" idx="11"/>
          </p:nvPr>
        </p:nvSpPr>
        <p:spPr/>
        <p:txBody>
          <a:bodyPr/>
          <a:lstStyle/>
          <a:p>
            <a:endParaRPr lang="en-ZA"/>
          </a:p>
        </p:txBody>
      </p:sp>
      <p:sp>
        <p:nvSpPr>
          <p:cNvPr id="4" name="Slide Number Placeholder 3">
            <a:extLst>
              <a:ext uri="{FF2B5EF4-FFF2-40B4-BE49-F238E27FC236}">
                <a16:creationId xmlns:a16="http://schemas.microsoft.com/office/drawing/2014/main" id="{B1352728-5C4A-4BEA-8D80-612820318424}"/>
              </a:ext>
            </a:extLst>
          </p:cNvPr>
          <p:cNvSpPr>
            <a:spLocks noGrp="1"/>
          </p:cNvSpPr>
          <p:nvPr>
            <p:ph type="sldNum" sz="quarter" idx="12"/>
          </p:nvPr>
        </p:nvSpPr>
        <p:spPr/>
        <p:txBody>
          <a:bodyPr/>
          <a:lstStyle/>
          <a:p>
            <a:fld id="{71C2E709-2AE4-4CE6-AE23-05954DB545D8}" type="slidenum">
              <a:rPr lang="en-ZA" smtClean="0"/>
              <a:t>‹#›</a:t>
            </a:fld>
            <a:endParaRPr lang="en-ZA"/>
          </a:p>
        </p:txBody>
      </p:sp>
    </p:spTree>
    <p:extLst>
      <p:ext uri="{BB962C8B-B14F-4D97-AF65-F5344CB8AC3E}">
        <p14:creationId xmlns:p14="http://schemas.microsoft.com/office/powerpoint/2010/main" val="714220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861A4-F9DB-49E1-9563-B46B76F15D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0B943133-88E5-476C-8E0B-E0D90F9099B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Text Placeholder 3">
            <a:extLst>
              <a:ext uri="{FF2B5EF4-FFF2-40B4-BE49-F238E27FC236}">
                <a16:creationId xmlns:a16="http://schemas.microsoft.com/office/drawing/2014/main" id="{B55847F2-2437-451D-B80B-46A746BC80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E867F9-6E1A-44A7-9D8D-155EE377F03F}"/>
              </a:ext>
            </a:extLst>
          </p:cNvPr>
          <p:cNvSpPr>
            <a:spLocks noGrp="1"/>
          </p:cNvSpPr>
          <p:nvPr>
            <p:ph type="dt" sz="half" idx="10"/>
          </p:nvPr>
        </p:nvSpPr>
        <p:spPr/>
        <p:txBody>
          <a:bodyPr/>
          <a:lstStyle/>
          <a:p>
            <a:fld id="{460D5EE2-6ADA-4796-8FFF-D1C92A82CF89}" type="datetimeFigureOut">
              <a:rPr lang="en-ZA" smtClean="0"/>
              <a:t>2020/12/03</a:t>
            </a:fld>
            <a:endParaRPr lang="en-ZA"/>
          </a:p>
        </p:txBody>
      </p:sp>
      <p:sp>
        <p:nvSpPr>
          <p:cNvPr id="6" name="Footer Placeholder 5">
            <a:extLst>
              <a:ext uri="{FF2B5EF4-FFF2-40B4-BE49-F238E27FC236}">
                <a16:creationId xmlns:a16="http://schemas.microsoft.com/office/drawing/2014/main" id="{4305A2FC-BFFF-4C0C-808E-356AC44E9C42}"/>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31149398-6800-47ED-9706-9702A0CBAD95}"/>
              </a:ext>
            </a:extLst>
          </p:cNvPr>
          <p:cNvSpPr>
            <a:spLocks noGrp="1"/>
          </p:cNvSpPr>
          <p:nvPr>
            <p:ph type="sldNum" sz="quarter" idx="12"/>
          </p:nvPr>
        </p:nvSpPr>
        <p:spPr/>
        <p:txBody>
          <a:bodyPr/>
          <a:lstStyle/>
          <a:p>
            <a:fld id="{71C2E709-2AE4-4CE6-AE23-05954DB545D8}" type="slidenum">
              <a:rPr lang="en-ZA" smtClean="0"/>
              <a:t>‹#›</a:t>
            </a:fld>
            <a:endParaRPr lang="en-ZA"/>
          </a:p>
        </p:txBody>
      </p:sp>
    </p:spTree>
    <p:extLst>
      <p:ext uri="{BB962C8B-B14F-4D97-AF65-F5344CB8AC3E}">
        <p14:creationId xmlns:p14="http://schemas.microsoft.com/office/powerpoint/2010/main" val="344046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FE116-B7C1-4D46-8D9A-3031D2047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Picture Placeholder 2">
            <a:extLst>
              <a:ext uri="{FF2B5EF4-FFF2-40B4-BE49-F238E27FC236}">
                <a16:creationId xmlns:a16="http://schemas.microsoft.com/office/drawing/2014/main" id="{572E350C-5364-4755-8750-390B5263166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ZA"/>
          </a:p>
        </p:txBody>
      </p:sp>
      <p:sp>
        <p:nvSpPr>
          <p:cNvPr id="4" name="Text Placeholder 3">
            <a:extLst>
              <a:ext uri="{FF2B5EF4-FFF2-40B4-BE49-F238E27FC236}">
                <a16:creationId xmlns:a16="http://schemas.microsoft.com/office/drawing/2014/main" id="{9308A2F2-8865-4DE4-A42F-4A28925824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6C2C55-1F61-4BA3-9D0C-C13B95D5371E}"/>
              </a:ext>
            </a:extLst>
          </p:cNvPr>
          <p:cNvSpPr>
            <a:spLocks noGrp="1"/>
          </p:cNvSpPr>
          <p:nvPr>
            <p:ph type="dt" sz="half" idx="10"/>
          </p:nvPr>
        </p:nvSpPr>
        <p:spPr/>
        <p:txBody>
          <a:bodyPr/>
          <a:lstStyle/>
          <a:p>
            <a:fld id="{460D5EE2-6ADA-4796-8FFF-D1C92A82CF89}" type="datetimeFigureOut">
              <a:rPr lang="en-ZA" smtClean="0"/>
              <a:t>2020/12/03</a:t>
            </a:fld>
            <a:endParaRPr lang="en-ZA"/>
          </a:p>
        </p:txBody>
      </p:sp>
      <p:sp>
        <p:nvSpPr>
          <p:cNvPr id="6" name="Footer Placeholder 5">
            <a:extLst>
              <a:ext uri="{FF2B5EF4-FFF2-40B4-BE49-F238E27FC236}">
                <a16:creationId xmlns:a16="http://schemas.microsoft.com/office/drawing/2014/main" id="{9F0542BB-0F6F-486C-B5CE-94390674AD91}"/>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F7B418A9-A316-4C7B-9243-5315D8B0C74A}"/>
              </a:ext>
            </a:extLst>
          </p:cNvPr>
          <p:cNvSpPr>
            <a:spLocks noGrp="1"/>
          </p:cNvSpPr>
          <p:nvPr>
            <p:ph type="sldNum" sz="quarter" idx="12"/>
          </p:nvPr>
        </p:nvSpPr>
        <p:spPr/>
        <p:txBody>
          <a:bodyPr/>
          <a:lstStyle/>
          <a:p>
            <a:fld id="{71C2E709-2AE4-4CE6-AE23-05954DB545D8}" type="slidenum">
              <a:rPr lang="en-ZA" smtClean="0"/>
              <a:t>‹#›</a:t>
            </a:fld>
            <a:endParaRPr lang="en-ZA"/>
          </a:p>
        </p:txBody>
      </p:sp>
    </p:spTree>
    <p:extLst>
      <p:ext uri="{BB962C8B-B14F-4D97-AF65-F5344CB8AC3E}">
        <p14:creationId xmlns:p14="http://schemas.microsoft.com/office/powerpoint/2010/main" val="36399034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643AFE-39FD-48E3-9FC9-53DA763315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ZA"/>
          </a:p>
        </p:txBody>
      </p:sp>
      <p:sp>
        <p:nvSpPr>
          <p:cNvPr id="3" name="Text Placeholder 2">
            <a:extLst>
              <a:ext uri="{FF2B5EF4-FFF2-40B4-BE49-F238E27FC236}">
                <a16:creationId xmlns:a16="http://schemas.microsoft.com/office/drawing/2014/main" id="{B2FC7D43-40BF-4FAF-AE04-60B99E0621A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9CB11103-03B8-4731-942E-67BFF4930B8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0D5EE2-6ADA-4796-8FFF-D1C92A82CF89}" type="datetimeFigureOut">
              <a:rPr lang="en-ZA" smtClean="0"/>
              <a:t>2020/12/03</a:t>
            </a:fld>
            <a:endParaRPr lang="en-ZA"/>
          </a:p>
        </p:txBody>
      </p:sp>
      <p:sp>
        <p:nvSpPr>
          <p:cNvPr id="5" name="Footer Placeholder 4">
            <a:extLst>
              <a:ext uri="{FF2B5EF4-FFF2-40B4-BE49-F238E27FC236}">
                <a16:creationId xmlns:a16="http://schemas.microsoft.com/office/drawing/2014/main" id="{CE73E670-8660-4B69-9594-7EB8C468F57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ZA"/>
          </a:p>
        </p:txBody>
      </p:sp>
      <p:sp>
        <p:nvSpPr>
          <p:cNvPr id="6" name="Slide Number Placeholder 5">
            <a:extLst>
              <a:ext uri="{FF2B5EF4-FFF2-40B4-BE49-F238E27FC236}">
                <a16:creationId xmlns:a16="http://schemas.microsoft.com/office/drawing/2014/main" id="{70D324A6-D58B-4801-A031-44F970F72E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C2E709-2AE4-4CE6-AE23-05954DB545D8}" type="slidenum">
              <a:rPr lang="en-ZA" smtClean="0"/>
              <a:t>‹#›</a:t>
            </a:fld>
            <a:endParaRPr lang="en-ZA"/>
          </a:p>
        </p:txBody>
      </p:sp>
    </p:spTree>
    <p:extLst>
      <p:ext uri="{BB962C8B-B14F-4D97-AF65-F5344CB8AC3E}">
        <p14:creationId xmlns:p14="http://schemas.microsoft.com/office/powerpoint/2010/main" val="36330732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tiff"/><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0.jpeg"/><Relationship Id="rId7" Type="http://schemas.openxmlformats.org/officeDocument/2006/relationships/image" Target="../media/image14.jpeg"/><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13.jpeg"/><Relationship Id="rId11" Type="http://schemas.openxmlformats.org/officeDocument/2006/relationships/image" Target="../media/image18.jpeg"/><Relationship Id="rId5" Type="http://schemas.openxmlformats.org/officeDocument/2006/relationships/image" Target="../media/image12.jpeg"/><Relationship Id="rId10" Type="http://schemas.openxmlformats.org/officeDocument/2006/relationships/image" Target="../media/image17.png"/><Relationship Id="rId4" Type="http://schemas.openxmlformats.org/officeDocument/2006/relationships/image" Target="../media/image11.jpeg"/><Relationship Id="rId9" Type="http://schemas.openxmlformats.org/officeDocument/2006/relationships/image" Target="../media/image16.jpe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image" Target="../media/image20.png"/><Relationship Id="rId4" Type="http://schemas.openxmlformats.org/officeDocument/2006/relationships/image" Target="../media/image10.jpe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30.jpeg"/></Relationships>
</file>

<file path=ppt/slides/_rels/slide37.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3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4.xml"/><Relationship Id="rId1" Type="http://schemas.openxmlformats.org/officeDocument/2006/relationships/slideLayout" Target="../slideLayouts/slideLayout2.xml"/><Relationship Id="rId6" Type="http://schemas.openxmlformats.org/officeDocument/2006/relationships/image" Target="../media/image42.png"/><Relationship Id="rId5" Type="http://schemas.openxmlformats.org/officeDocument/2006/relationships/image" Target="../media/image41.jpeg"/><Relationship Id="rId4" Type="http://schemas.openxmlformats.org/officeDocument/2006/relationships/image" Target="../media/image40.png"/></Relationships>
</file>

<file path=ppt/slides/_rels/slide4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7.png"/></Relationships>
</file>

<file path=ppt/slides/_rels/slide50.xml.rels><?xml version="1.0" encoding="UTF-8" standalone="yes"?>
<Relationships xmlns="http://schemas.openxmlformats.org/package/2006/relationships"><Relationship Id="rId8" Type="http://schemas.openxmlformats.org/officeDocument/2006/relationships/image" Target="../media/image47.jpeg"/><Relationship Id="rId3" Type="http://schemas.openxmlformats.org/officeDocument/2006/relationships/image" Target="../media/image43.jpeg"/><Relationship Id="rId7" Type="http://schemas.openxmlformats.org/officeDocument/2006/relationships/image" Target="../media/image46.jpeg"/><Relationship Id="rId2" Type="http://schemas.openxmlformats.org/officeDocument/2006/relationships/notesSlide" Target="../notesSlides/notesSlide47.xml"/><Relationship Id="rId1" Type="http://schemas.openxmlformats.org/officeDocument/2006/relationships/slideLayout" Target="../slideLayouts/slideLayout2.xml"/><Relationship Id="rId6" Type="http://schemas.openxmlformats.org/officeDocument/2006/relationships/image" Target="../media/image45.jpeg"/><Relationship Id="rId5" Type="http://schemas.openxmlformats.org/officeDocument/2006/relationships/image" Target="../media/image30.jpeg"/><Relationship Id="rId4" Type="http://schemas.openxmlformats.org/officeDocument/2006/relationships/image" Target="../media/image44.jpeg"/></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FB9891-7E4E-4AB0-BC29-7B4EEAC49D2E}"/>
              </a:ext>
            </a:extLst>
          </p:cNvPr>
          <p:cNvSpPr>
            <a:spLocks noGrp="1"/>
          </p:cNvSpPr>
          <p:nvPr>
            <p:ph type="ctrTitle"/>
          </p:nvPr>
        </p:nvSpPr>
        <p:spPr>
          <a:xfrm>
            <a:off x="0" y="0"/>
            <a:ext cx="12192000" cy="3312826"/>
          </a:xfrm>
          <a:solidFill>
            <a:srgbClr val="002060"/>
          </a:solidFill>
        </p:spPr>
        <p:txBody>
          <a:bodyPr anchor="ctr">
            <a:normAutofit/>
          </a:bodyPr>
          <a:lstStyle/>
          <a:p>
            <a:r>
              <a:rPr lang="en-ZA" sz="4800" dirty="0">
                <a:solidFill>
                  <a:schemeClr val="bg1"/>
                </a:solidFill>
                <a:latin typeface="Baskerville Old Face" panose="02020602080505020303" pitchFamily="18" charset="0"/>
              </a:rPr>
              <a:t>Investigating the effects of impermeant anions and electrodiffusion on the electrical and  computational properties of neurons </a:t>
            </a:r>
          </a:p>
        </p:txBody>
      </p:sp>
      <p:sp>
        <p:nvSpPr>
          <p:cNvPr id="3" name="Subtitle 2">
            <a:extLst>
              <a:ext uri="{FF2B5EF4-FFF2-40B4-BE49-F238E27FC236}">
                <a16:creationId xmlns:a16="http://schemas.microsoft.com/office/drawing/2014/main" id="{75A4F0CD-9B79-48EA-8EE2-993E12CB84C8}"/>
              </a:ext>
            </a:extLst>
          </p:cNvPr>
          <p:cNvSpPr>
            <a:spLocks noGrp="1"/>
          </p:cNvSpPr>
          <p:nvPr>
            <p:ph type="subTitle" idx="1"/>
          </p:nvPr>
        </p:nvSpPr>
        <p:spPr>
          <a:xfrm>
            <a:off x="2622029" y="3657600"/>
            <a:ext cx="6947941" cy="2830522"/>
          </a:xfrm>
        </p:spPr>
        <p:txBody>
          <a:bodyPr>
            <a:normAutofit fontScale="92500" lnSpcReduction="10000"/>
          </a:bodyPr>
          <a:lstStyle/>
          <a:p>
            <a:r>
              <a:rPr lang="en-ZA" b="1" dirty="0"/>
              <a:t>Eran Shorer</a:t>
            </a:r>
          </a:p>
          <a:p>
            <a:r>
              <a:rPr lang="en-ZA" b="1" dirty="0"/>
              <a:t>Supervised by Dr. Joseph Raimondo</a:t>
            </a:r>
          </a:p>
          <a:p>
            <a:endParaRPr lang="en-ZA" b="1" dirty="0"/>
          </a:p>
          <a:p>
            <a:r>
              <a:rPr lang="en-ZA" b="1" dirty="0"/>
              <a:t>MSc(Med)Neuroscience</a:t>
            </a:r>
          </a:p>
          <a:p>
            <a:r>
              <a:rPr lang="en-ZA" b="1" dirty="0">
                <a:solidFill>
                  <a:srgbClr val="FF0000"/>
                </a:solidFill>
              </a:rPr>
              <a:t>Research proposal presentation</a:t>
            </a:r>
          </a:p>
          <a:p>
            <a:r>
              <a:rPr lang="en-ZA" b="1" dirty="0"/>
              <a:t>UCT Division of Cellular, Nutritional and Physiological Sciences </a:t>
            </a:r>
          </a:p>
          <a:p>
            <a:endParaRPr lang="en-ZA" b="1" dirty="0"/>
          </a:p>
        </p:txBody>
      </p:sp>
      <p:pic>
        <p:nvPicPr>
          <p:cNvPr id="1030" name="Picture 6" descr="Logo downloads | UCT Staff">
            <a:extLst>
              <a:ext uri="{FF2B5EF4-FFF2-40B4-BE49-F238E27FC236}">
                <a16:creationId xmlns:a16="http://schemas.microsoft.com/office/drawing/2014/main" id="{93D0645A-FA74-441F-BC09-CA13B91A86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4855" y="4138909"/>
            <a:ext cx="2193170" cy="222798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UCT Neuroscience Institute (@UCT_NI) | Twitter">
            <a:extLst>
              <a:ext uri="{FF2B5EF4-FFF2-40B4-BE49-F238E27FC236}">
                <a16:creationId xmlns:a16="http://schemas.microsoft.com/office/drawing/2014/main" id="{1AA57BDC-A26E-45A6-AA58-1468B785F5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77825" y="3545175"/>
            <a:ext cx="3014175" cy="301417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876235DE-9451-44C6-8CE6-722556B78D0E}"/>
              </a:ext>
            </a:extLst>
          </p:cNvPr>
          <p:cNvPicPr/>
          <p:nvPr/>
        </p:nvPicPr>
        <p:blipFill rotWithShape="1">
          <a:blip r:embed="rId5" cstate="print">
            <a:extLst>
              <a:ext uri="{28A0092B-C50C-407E-A947-70E740481C1C}">
                <a14:useLocalDpi xmlns:a14="http://schemas.microsoft.com/office/drawing/2010/main" val="0"/>
              </a:ext>
            </a:extLst>
          </a:blip>
          <a:srcRect l="34609"/>
          <a:stretch/>
        </p:blipFill>
        <p:spPr>
          <a:xfrm>
            <a:off x="10066737" y="5896647"/>
            <a:ext cx="1236349" cy="583263"/>
          </a:xfrm>
          <a:prstGeom prst="rect">
            <a:avLst/>
          </a:prstGeom>
        </p:spPr>
      </p:pic>
    </p:spTree>
    <p:extLst>
      <p:ext uri="{BB962C8B-B14F-4D97-AF65-F5344CB8AC3E}">
        <p14:creationId xmlns:p14="http://schemas.microsoft.com/office/powerpoint/2010/main" val="414088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81" name="Picture 13" descr="balexcitinhib"/>
          <p:cNvPicPr>
            <a:picLocks noGrp="1" noChangeAspect="1" noChangeArrowheads="1"/>
          </p:cNvPicPr>
          <p:nvPr>
            <p:ph sz="half" idx="1"/>
          </p:nvPr>
        </p:nvPicPr>
        <p:blipFill>
          <a:blip r:embed="rId3"/>
          <a:srcRect/>
          <a:stretch>
            <a:fillRect/>
          </a:stretch>
        </p:blipFill>
        <p:spPr>
          <a:xfrm>
            <a:off x="1905000" y="1676401"/>
            <a:ext cx="2286000" cy="4525963"/>
          </a:xfrm>
          <a:noFill/>
        </p:spPr>
      </p:pic>
      <p:pic>
        <p:nvPicPr>
          <p:cNvPr id="7185" name="Picture 17" descr="inhib"/>
          <p:cNvPicPr>
            <a:picLocks noGrp="1" noChangeAspect="1" noChangeArrowheads="1"/>
          </p:cNvPicPr>
          <p:nvPr>
            <p:ph sz="quarter" idx="2"/>
          </p:nvPr>
        </p:nvPicPr>
        <p:blipFill>
          <a:blip r:embed="rId4"/>
          <a:srcRect/>
          <a:stretch>
            <a:fillRect/>
          </a:stretch>
        </p:blipFill>
        <p:spPr>
          <a:xfrm>
            <a:off x="4953000" y="4419600"/>
            <a:ext cx="1143000" cy="515938"/>
          </a:xfrm>
          <a:noFill/>
        </p:spPr>
      </p:pic>
      <p:pic>
        <p:nvPicPr>
          <p:cNvPr id="7191" name="Picture 23" descr="excit"/>
          <p:cNvPicPr>
            <a:picLocks noChangeAspect="1" noChangeArrowheads="1"/>
          </p:cNvPicPr>
          <p:nvPr/>
        </p:nvPicPr>
        <p:blipFill>
          <a:blip r:embed="rId5"/>
          <a:srcRect/>
          <a:stretch>
            <a:fillRect/>
          </a:stretch>
        </p:blipFill>
        <p:spPr bwMode="auto">
          <a:xfrm>
            <a:off x="5029200" y="2133601"/>
            <a:ext cx="914400" cy="798513"/>
          </a:xfrm>
          <a:prstGeom prst="rect">
            <a:avLst/>
          </a:prstGeom>
          <a:noFill/>
          <a:ln w="9525">
            <a:noFill/>
            <a:miter lim="800000"/>
            <a:headEnd/>
            <a:tailEnd/>
          </a:ln>
        </p:spPr>
      </p:pic>
      <p:pic>
        <p:nvPicPr>
          <p:cNvPr id="7198" name="Picture 30" descr="ipsp"/>
          <p:cNvPicPr>
            <a:picLocks noChangeAspect="1" noChangeArrowheads="1"/>
          </p:cNvPicPr>
          <p:nvPr/>
        </p:nvPicPr>
        <p:blipFill>
          <a:blip r:embed="rId6"/>
          <a:srcRect/>
          <a:stretch>
            <a:fillRect/>
          </a:stretch>
        </p:blipFill>
        <p:spPr bwMode="auto">
          <a:xfrm>
            <a:off x="4953000" y="5410200"/>
            <a:ext cx="1219200" cy="407988"/>
          </a:xfrm>
          <a:prstGeom prst="rect">
            <a:avLst/>
          </a:prstGeom>
          <a:noFill/>
          <a:ln w="9525">
            <a:noFill/>
            <a:miter lim="800000"/>
            <a:headEnd/>
            <a:tailEnd/>
          </a:ln>
        </p:spPr>
      </p:pic>
      <p:pic>
        <p:nvPicPr>
          <p:cNvPr id="7193" name="Picture 25" descr="epsp"/>
          <p:cNvPicPr>
            <a:picLocks noChangeAspect="1" noChangeArrowheads="1"/>
          </p:cNvPicPr>
          <p:nvPr/>
        </p:nvPicPr>
        <p:blipFill>
          <a:blip r:embed="rId7"/>
          <a:srcRect/>
          <a:stretch>
            <a:fillRect/>
          </a:stretch>
        </p:blipFill>
        <p:spPr bwMode="auto">
          <a:xfrm>
            <a:off x="4953000" y="2895601"/>
            <a:ext cx="1143000" cy="447675"/>
          </a:xfrm>
          <a:prstGeom prst="rect">
            <a:avLst/>
          </a:prstGeom>
          <a:noFill/>
          <a:ln w="9525">
            <a:noFill/>
            <a:miter lim="800000"/>
            <a:headEnd/>
            <a:tailEnd/>
          </a:ln>
        </p:spPr>
      </p:pic>
      <p:pic>
        <p:nvPicPr>
          <p:cNvPr id="7233" name="Picture 65" descr="action"/>
          <p:cNvPicPr>
            <a:picLocks noChangeAspect="1" noChangeArrowheads="1"/>
          </p:cNvPicPr>
          <p:nvPr/>
        </p:nvPicPr>
        <p:blipFill>
          <a:blip r:embed="rId8"/>
          <a:srcRect/>
          <a:stretch>
            <a:fillRect/>
          </a:stretch>
        </p:blipFill>
        <p:spPr bwMode="auto">
          <a:xfrm>
            <a:off x="9067800" y="1981200"/>
            <a:ext cx="1182688" cy="1371600"/>
          </a:xfrm>
          <a:prstGeom prst="rect">
            <a:avLst/>
          </a:prstGeom>
          <a:noFill/>
          <a:ln w="9525">
            <a:noFill/>
            <a:miter lim="800000"/>
            <a:headEnd/>
            <a:tailEnd/>
          </a:ln>
        </p:spPr>
      </p:pic>
      <p:pic>
        <p:nvPicPr>
          <p:cNvPr id="7234" name="Picture 66" descr="noaction"/>
          <p:cNvPicPr>
            <a:picLocks noChangeAspect="1" noChangeArrowheads="1"/>
          </p:cNvPicPr>
          <p:nvPr/>
        </p:nvPicPr>
        <p:blipFill>
          <a:blip r:embed="rId9"/>
          <a:srcRect/>
          <a:stretch>
            <a:fillRect/>
          </a:stretch>
        </p:blipFill>
        <p:spPr bwMode="auto">
          <a:xfrm>
            <a:off x="9067800" y="5334001"/>
            <a:ext cx="1136650" cy="106363"/>
          </a:xfrm>
          <a:prstGeom prst="rect">
            <a:avLst/>
          </a:prstGeom>
          <a:noFill/>
          <a:ln w="9525">
            <a:noFill/>
            <a:miter lim="800000"/>
            <a:headEnd/>
            <a:tailEnd/>
          </a:ln>
        </p:spPr>
      </p:pic>
      <p:sp>
        <p:nvSpPr>
          <p:cNvPr id="7236" name="Text Box 68"/>
          <p:cNvSpPr txBox="1">
            <a:spLocks noChangeArrowheads="1"/>
          </p:cNvSpPr>
          <p:nvPr/>
        </p:nvSpPr>
        <p:spPr bwMode="auto">
          <a:xfrm>
            <a:off x="4343400" y="5181600"/>
            <a:ext cx="685800" cy="274638"/>
          </a:xfrm>
          <a:prstGeom prst="rect">
            <a:avLst/>
          </a:prstGeom>
          <a:noFill/>
          <a:ln w="9525">
            <a:noFill/>
            <a:miter lim="800000"/>
            <a:headEnd/>
            <a:tailEnd/>
          </a:ln>
        </p:spPr>
        <p:txBody>
          <a:bodyPr>
            <a:spAutoFit/>
          </a:bodyPr>
          <a:lstStyle/>
          <a:p>
            <a:pPr>
              <a:spcBef>
                <a:spcPct val="50000"/>
              </a:spcBef>
            </a:pPr>
            <a:r>
              <a:rPr lang="en-US" sz="1200"/>
              <a:t>-70 mV</a:t>
            </a:r>
          </a:p>
        </p:txBody>
      </p:sp>
      <p:sp>
        <p:nvSpPr>
          <p:cNvPr id="7240" name="Text Box 72"/>
          <p:cNvSpPr txBox="1">
            <a:spLocks noChangeArrowheads="1"/>
          </p:cNvSpPr>
          <p:nvPr/>
        </p:nvSpPr>
        <p:spPr bwMode="auto">
          <a:xfrm>
            <a:off x="4267200" y="3124200"/>
            <a:ext cx="685800" cy="274638"/>
          </a:xfrm>
          <a:prstGeom prst="rect">
            <a:avLst/>
          </a:prstGeom>
          <a:noFill/>
          <a:ln w="9525">
            <a:noFill/>
            <a:miter lim="800000"/>
            <a:headEnd/>
            <a:tailEnd/>
          </a:ln>
        </p:spPr>
        <p:txBody>
          <a:bodyPr>
            <a:spAutoFit/>
          </a:bodyPr>
          <a:lstStyle/>
          <a:p>
            <a:pPr>
              <a:spcBef>
                <a:spcPct val="50000"/>
              </a:spcBef>
            </a:pPr>
            <a:r>
              <a:rPr lang="en-US" sz="1200" dirty="0"/>
              <a:t>-70 mV</a:t>
            </a:r>
          </a:p>
        </p:txBody>
      </p:sp>
      <p:pic>
        <p:nvPicPr>
          <p:cNvPr id="7242" name="Picture 74" descr="excit"/>
          <p:cNvPicPr>
            <a:picLocks noChangeAspect="1" noChangeArrowheads="1"/>
          </p:cNvPicPr>
          <p:nvPr/>
        </p:nvPicPr>
        <p:blipFill>
          <a:blip r:embed="rId5"/>
          <a:srcRect/>
          <a:stretch>
            <a:fillRect/>
          </a:stretch>
        </p:blipFill>
        <p:spPr bwMode="auto">
          <a:xfrm>
            <a:off x="7315200" y="2133601"/>
            <a:ext cx="914400" cy="798513"/>
          </a:xfrm>
          <a:prstGeom prst="rect">
            <a:avLst/>
          </a:prstGeom>
          <a:noFill/>
          <a:ln w="9525">
            <a:noFill/>
            <a:miter lim="800000"/>
            <a:headEnd/>
            <a:tailEnd/>
          </a:ln>
        </p:spPr>
      </p:pic>
      <p:pic>
        <p:nvPicPr>
          <p:cNvPr id="7243" name="Picture 75" descr="epsp"/>
          <p:cNvPicPr>
            <a:picLocks noChangeAspect="1" noChangeArrowheads="1"/>
          </p:cNvPicPr>
          <p:nvPr/>
        </p:nvPicPr>
        <p:blipFill>
          <a:blip r:embed="rId7"/>
          <a:srcRect/>
          <a:stretch>
            <a:fillRect/>
          </a:stretch>
        </p:blipFill>
        <p:spPr bwMode="auto">
          <a:xfrm>
            <a:off x="7239000" y="2895601"/>
            <a:ext cx="1143000" cy="447675"/>
          </a:xfrm>
          <a:prstGeom prst="rect">
            <a:avLst/>
          </a:prstGeom>
          <a:noFill/>
          <a:ln w="9525">
            <a:noFill/>
            <a:miter lim="800000"/>
            <a:headEnd/>
            <a:tailEnd/>
          </a:ln>
        </p:spPr>
      </p:pic>
      <p:pic>
        <p:nvPicPr>
          <p:cNvPr id="7245" name="Picture 77" descr="excit"/>
          <p:cNvPicPr>
            <a:picLocks noChangeAspect="1" noChangeArrowheads="1"/>
          </p:cNvPicPr>
          <p:nvPr/>
        </p:nvPicPr>
        <p:blipFill>
          <a:blip r:embed="rId5"/>
          <a:srcRect/>
          <a:stretch>
            <a:fillRect/>
          </a:stretch>
        </p:blipFill>
        <p:spPr bwMode="auto">
          <a:xfrm>
            <a:off x="7315200" y="4191001"/>
            <a:ext cx="914400" cy="798513"/>
          </a:xfrm>
          <a:prstGeom prst="rect">
            <a:avLst/>
          </a:prstGeom>
          <a:noFill/>
          <a:ln w="9525">
            <a:noFill/>
            <a:miter lim="800000"/>
            <a:headEnd/>
            <a:tailEnd/>
          </a:ln>
        </p:spPr>
      </p:pic>
      <p:pic>
        <p:nvPicPr>
          <p:cNvPr id="7246" name="Picture 78" descr="epsp"/>
          <p:cNvPicPr>
            <a:picLocks noChangeAspect="1" noChangeArrowheads="1"/>
          </p:cNvPicPr>
          <p:nvPr/>
        </p:nvPicPr>
        <p:blipFill>
          <a:blip r:embed="rId7"/>
          <a:srcRect/>
          <a:stretch>
            <a:fillRect/>
          </a:stretch>
        </p:blipFill>
        <p:spPr bwMode="auto">
          <a:xfrm>
            <a:off x="7239000" y="4953001"/>
            <a:ext cx="1143000" cy="447675"/>
          </a:xfrm>
          <a:prstGeom prst="rect">
            <a:avLst/>
          </a:prstGeom>
          <a:noFill/>
          <a:ln w="9525">
            <a:noFill/>
            <a:miter lim="800000"/>
            <a:headEnd/>
            <a:tailEnd/>
          </a:ln>
        </p:spPr>
      </p:pic>
      <p:sp>
        <p:nvSpPr>
          <p:cNvPr id="7248" name="Text Box 80"/>
          <p:cNvSpPr txBox="1">
            <a:spLocks noChangeArrowheads="1"/>
          </p:cNvSpPr>
          <p:nvPr/>
        </p:nvSpPr>
        <p:spPr bwMode="auto">
          <a:xfrm>
            <a:off x="6477000" y="2514600"/>
            <a:ext cx="533400" cy="457200"/>
          </a:xfrm>
          <a:prstGeom prst="rect">
            <a:avLst/>
          </a:prstGeom>
          <a:noFill/>
          <a:ln w="9525">
            <a:noFill/>
            <a:miter lim="800000"/>
            <a:headEnd/>
            <a:tailEnd/>
          </a:ln>
        </p:spPr>
        <p:txBody>
          <a:bodyPr>
            <a:spAutoFit/>
          </a:bodyPr>
          <a:lstStyle/>
          <a:p>
            <a:pPr>
              <a:spcBef>
                <a:spcPct val="50000"/>
              </a:spcBef>
            </a:pPr>
            <a:r>
              <a:rPr lang="en-US" sz="2400" b="1"/>
              <a:t>+</a:t>
            </a:r>
          </a:p>
        </p:txBody>
      </p:sp>
      <p:sp>
        <p:nvSpPr>
          <p:cNvPr id="7249" name="Text Box 81"/>
          <p:cNvSpPr txBox="1">
            <a:spLocks noChangeArrowheads="1"/>
          </p:cNvSpPr>
          <p:nvPr/>
        </p:nvSpPr>
        <p:spPr bwMode="auto">
          <a:xfrm>
            <a:off x="6477000" y="4572000"/>
            <a:ext cx="533400" cy="457200"/>
          </a:xfrm>
          <a:prstGeom prst="rect">
            <a:avLst/>
          </a:prstGeom>
          <a:noFill/>
          <a:ln w="9525">
            <a:noFill/>
            <a:miter lim="800000"/>
            <a:headEnd/>
            <a:tailEnd/>
          </a:ln>
        </p:spPr>
        <p:txBody>
          <a:bodyPr>
            <a:spAutoFit/>
          </a:bodyPr>
          <a:lstStyle/>
          <a:p>
            <a:pPr>
              <a:spcBef>
                <a:spcPct val="50000"/>
              </a:spcBef>
            </a:pPr>
            <a:r>
              <a:rPr lang="en-US" sz="2400" b="1"/>
              <a:t>+</a:t>
            </a:r>
          </a:p>
        </p:txBody>
      </p:sp>
      <p:sp>
        <p:nvSpPr>
          <p:cNvPr id="7250" name="Text Box 82"/>
          <p:cNvSpPr txBox="1">
            <a:spLocks noChangeArrowheads="1"/>
          </p:cNvSpPr>
          <p:nvPr/>
        </p:nvSpPr>
        <p:spPr bwMode="auto">
          <a:xfrm>
            <a:off x="8534400" y="2514600"/>
            <a:ext cx="533400" cy="457200"/>
          </a:xfrm>
          <a:prstGeom prst="rect">
            <a:avLst/>
          </a:prstGeom>
          <a:noFill/>
          <a:ln w="9525">
            <a:noFill/>
            <a:miter lim="800000"/>
            <a:headEnd/>
            <a:tailEnd/>
          </a:ln>
        </p:spPr>
        <p:txBody>
          <a:bodyPr>
            <a:spAutoFit/>
          </a:bodyPr>
          <a:lstStyle/>
          <a:p>
            <a:pPr>
              <a:spcBef>
                <a:spcPct val="50000"/>
              </a:spcBef>
            </a:pPr>
            <a:r>
              <a:rPr lang="en-US" sz="2400" b="1"/>
              <a:t>=</a:t>
            </a:r>
          </a:p>
        </p:txBody>
      </p:sp>
      <p:sp>
        <p:nvSpPr>
          <p:cNvPr id="7251" name="Text Box 83"/>
          <p:cNvSpPr txBox="1">
            <a:spLocks noChangeArrowheads="1"/>
          </p:cNvSpPr>
          <p:nvPr/>
        </p:nvSpPr>
        <p:spPr bwMode="auto">
          <a:xfrm>
            <a:off x="8534400" y="4572000"/>
            <a:ext cx="533400" cy="457200"/>
          </a:xfrm>
          <a:prstGeom prst="rect">
            <a:avLst/>
          </a:prstGeom>
          <a:noFill/>
          <a:ln w="9525">
            <a:noFill/>
            <a:miter lim="800000"/>
            <a:headEnd/>
            <a:tailEnd/>
          </a:ln>
        </p:spPr>
        <p:txBody>
          <a:bodyPr>
            <a:spAutoFit/>
          </a:bodyPr>
          <a:lstStyle/>
          <a:p>
            <a:pPr>
              <a:spcBef>
                <a:spcPct val="50000"/>
              </a:spcBef>
            </a:pPr>
            <a:r>
              <a:rPr lang="en-US" sz="2400" b="1"/>
              <a:t>=</a:t>
            </a:r>
          </a:p>
        </p:txBody>
      </p:sp>
      <p:sp>
        <p:nvSpPr>
          <p:cNvPr id="7258" name="Line 90"/>
          <p:cNvSpPr>
            <a:spLocks noChangeShapeType="1"/>
          </p:cNvSpPr>
          <p:nvPr/>
        </p:nvSpPr>
        <p:spPr bwMode="auto">
          <a:xfrm>
            <a:off x="3276600" y="5638800"/>
            <a:ext cx="0" cy="609600"/>
          </a:xfrm>
          <a:prstGeom prst="line">
            <a:avLst/>
          </a:prstGeom>
          <a:noFill/>
          <a:ln w="34925">
            <a:solidFill>
              <a:srgbClr val="FF0000"/>
            </a:solidFill>
            <a:round/>
            <a:headEnd/>
            <a:tailEnd type="triangle" w="med" len="med"/>
          </a:ln>
        </p:spPr>
        <p:txBody>
          <a:bodyPr/>
          <a:lstStyle/>
          <a:p>
            <a:endParaRPr lang="en-GB"/>
          </a:p>
        </p:txBody>
      </p:sp>
      <p:pic>
        <p:nvPicPr>
          <p:cNvPr id="7264" name="Picture 96" descr="actionpot"/>
          <p:cNvPicPr>
            <a:picLocks noChangeAspect="1" noChangeArrowheads="1"/>
          </p:cNvPicPr>
          <p:nvPr/>
        </p:nvPicPr>
        <p:blipFill>
          <a:blip r:embed="rId10"/>
          <a:srcRect/>
          <a:stretch>
            <a:fillRect/>
          </a:stretch>
        </p:blipFill>
        <p:spPr bwMode="auto">
          <a:xfrm>
            <a:off x="3505200" y="5638801"/>
            <a:ext cx="609600" cy="600075"/>
          </a:xfrm>
          <a:prstGeom prst="rect">
            <a:avLst/>
          </a:prstGeom>
          <a:noFill/>
          <a:ln w="9525">
            <a:noFill/>
            <a:miter lim="800000"/>
            <a:headEnd/>
            <a:tailEnd/>
          </a:ln>
        </p:spPr>
      </p:pic>
      <p:sp>
        <p:nvSpPr>
          <p:cNvPr id="7265" name="Rectangle 97"/>
          <p:cNvSpPr>
            <a:spLocks noChangeArrowheads="1"/>
          </p:cNvSpPr>
          <p:nvPr/>
        </p:nvSpPr>
        <p:spPr bwMode="auto">
          <a:xfrm>
            <a:off x="2209800" y="2286001"/>
            <a:ext cx="457200" cy="301625"/>
          </a:xfrm>
          <a:prstGeom prst="rect">
            <a:avLst/>
          </a:prstGeom>
          <a:noFill/>
          <a:ln w="19050">
            <a:solidFill>
              <a:srgbClr val="800000"/>
            </a:solidFill>
            <a:prstDash val="dash"/>
            <a:miter lim="800000"/>
            <a:headEnd/>
            <a:tailEnd/>
          </a:ln>
        </p:spPr>
        <p:txBody>
          <a:bodyPr wrap="none" anchor="ctr"/>
          <a:lstStyle/>
          <a:p>
            <a:endParaRPr lang="en-GB"/>
          </a:p>
        </p:txBody>
      </p:sp>
      <p:sp>
        <p:nvSpPr>
          <p:cNvPr id="7266" name="Rectangle 98"/>
          <p:cNvSpPr>
            <a:spLocks noChangeArrowheads="1"/>
          </p:cNvSpPr>
          <p:nvPr/>
        </p:nvSpPr>
        <p:spPr bwMode="auto">
          <a:xfrm>
            <a:off x="3352800" y="2286001"/>
            <a:ext cx="457200" cy="301625"/>
          </a:xfrm>
          <a:prstGeom prst="rect">
            <a:avLst/>
          </a:prstGeom>
          <a:noFill/>
          <a:ln w="19050">
            <a:solidFill>
              <a:srgbClr val="800000"/>
            </a:solidFill>
            <a:prstDash val="dash"/>
            <a:miter lim="800000"/>
            <a:headEnd/>
            <a:tailEnd/>
          </a:ln>
        </p:spPr>
        <p:txBody>
          <a:bodyPr wrap="none" anchor="ctr"/>
          <a:lstStyle/>
          <a:p>
            <a:endParaRPr lang="en-GB"/>
          </a:p>
        </p:txBody>
      </p:sp>
      <p:sp>
        <p:nvSpPr>
          <p:cNvPr id="7267" name="Rectangle 99"/>
          <p:cNvSpPr>
            <a:spLocks noChangeArrowheads="1"/>
          </p:cNvSpPr>
          <p:nvPr/>
        </p:nvSpPr>
        <p:spPr bwMode="auto">
          <a:xfrm>
            <a:off x="4267200" y="1676400"/>
            <a:ext cx="2133600" cy="2057400"/>
          </a:xfrm>
          <a:prstGeom prst="rect">
            <a:avLst/>
          </a:prstGeom>
          <a:noFill/>
          <a:ln w="19050">
            <a:solidFill>
              <a:srgbClr val="800000"/>
            </a:solidFill>
            <a:prstDash val="dash"/>
            <a:miter lim="800000"/>
            <a:headEnd/>
            <a:tailEnd/>
          </a:ln>
        </p:spPr>
        <p:txBody>
          <a:bodyPr wrap="none" anchor="ctr"/>
          <a:lstStyle/>
          <a:p>
            <a:endParaRPr lang="en-GB"/>
          </a:p>
        </p:txBody>
      </p:sp>
      <p:sp>
        <p:nvSpPr>
          <p:cNvPr id="7268" name="Rectangle 100"/>
          <p:cNvSpPr>
            <a:spLocks noChangeArrowheads="1"/>
          </p:cNvSpPr>
          <p:nvPr/>
        </p:nvSpPr>
        <p:spPr bwMode="auto">
          <a:xfrm>
            <a:off x="4267200" y="4038600"/>
            <a:ext cx="2133600" cy="2057400"/>
          </a:xfrm>
          <a:prstGeom prst="rect">
            <a:avLst/>
          </a:prstGeom>
          <a:noFill/>
          <a:ln w="19050">
            <a:solidFill>
              <a:srgbClr val="800000"/>
            </a:solidFill>
            <a:prstDash val="dash"/>
            <a:miter lim="800000"/>
            <a:headEnd/>
            <a:tailEnd/>
          </a:ln>
        </p:spPr>
        <p:txBody>
          <a:bodyPr wrap="none" anchor="ctr"/>
          <a:lstStyle/>
          <a:p>
            <a:endParaRPr lang="en-GB"/>
          </a:p>
        </p:txBody>
      </p:sp>
      <p:sp>
        <p:nvSpPr>
          <p:cNvPr id="7269" name="Line 101"/>
          <p:cNvSpPr>
            <a:spLocks noChangeShapeType="1"/>
          </p:cNvSpPr>
          <p:nvPr/>
        </p:nvSpPr>
        <p:spPr bwMode="auto">
          <a:xfrm flipV="1">
            <a:off x="2667000" y="1676400"/>
            <a:ext cx="1600200" cy="609600"/>
          </a:xfrm>
          <a:prstGeom prst="line">
            <a:avLst/>
          </a:prstGeom>
          <a:noFill/>
          <a:ln w="19050">
            <a:solidFill>
              <a:srgbClr val="800000"/>
            </a:solidFill>
            <a:prstDash val="dash"/>
            <a:round/>
            <a:headEnd/>
            <a:tailEnd/>
          </a:ln>
        </p:spPr>
        <p:txBody>
          <a:bodyPr/>
          <a:lstStyle/>
          <a:p>
            <a:endParaRPr lang="en-GB"/>
          </a:p>
        </p:txBody>
      </p:sp>
      <p:sp>
        <p:nvSpPr>
          <p:cNvPr id="7270" name="Line 102"/>
          <p:cNvSpPr>
            <a:spLocks noChangeShapeType="1"/>
          </p:cNvSpPr>
          <p:nvPr/>
        </p:nvSpPr>
        <p:spPr bwMode="auto">
          <a:xfrm>
            <a:off x="2667000" y="2590800"/>
            <a:ext cx="1600200" cy="1143000"/>
          </a:xfrm>
          <a:prstGeom prst="line">
            <a:avLst/>
          </a:prstGeom>
          <a:noFill/>
          <a:ln w="19050">
            <a:solidFill>
              <a:srgbClr val="800000"/>
            </a:solidFill>
            <a:prstDash val="dash"/>
            <a:round/>
            <a:headEnd/>
            <a:tailEnd/>
          </a:ln>
        </p:spPr>
        <p:txBody>
          <a:bodyPr/>
          <a:lstStyle/>
          <a:p>
            <a:endParaRPr lang="en-GB"/>
          </a:p>
        </p:txBody>
      </p:sp>
      <p:sp>
        <p:nvSpPr>
          <p:cNvPr id="7271" name="Line 103"/>
          <p:cNvSpPr>
            <a:spLocks noChangeShapeType="1"/>
          </p:cNvSpPr>
          <p:nvPr/>
        </p:nvSpPr>
        <p:spPr bwMode="auto">
          <a:xfrm>
            <a:off x="3810000" y="2590800"/>
            <a:ext cx="2514600" cy="1371600"/>
          </a:xfrm>
          <a:prstGeom prst="line">
            <a:avLst/>
          </a:prstGeom>
          <a:noFill/>
          <a:ln w="19050">
            <a:solidFill>
              <a:srgbClr val="800000"/>
            </a:solidFill>
            <a:prstDash val="dash"/>
            <a:round/>
            <a:headEnd/>
            <a:tailEnd/>
          </a:ln>
        </p:spPr>
        <p:txBody>
          <a:bodyPr/>
          <a:lstStyle/>
          <a:p>
            <a:endParaRPr lang="en-GB"/>
          </a:p>
        </p:txBody>
      </p:sp>
      <p:sp>
        <p:nvSpPr>
          <p:cNvPr id="7272" name="Line 104"/>
          <p:cNvSpPr>
            <a:spLocks noChangeShapeType="1"/>
          </p:cNvSpPr>
          <p:nvPr/>
        </p:nvSpPr>
        <p:spPr bwMode="auto">
          <a:xfrm>
            <a:off x="3352800" y="2590800"/>
            <a:ext cx="914400" cy="1447800"/>
          </a:xfrm>
          <a:prstGeom prst="line">
            <a:avLst/>
          </a:prstGeom>
          <a:noFill/>
          <a:ln w="19050">
            <a:solidFill>
              <a:srgbClr val="800000"/>
            </a:solidFill>
            <a:prstDash val="dash"/>
            <a:round/>
            <a:headEnd/>
            <a:tailEnd/>
          </a:ln>
        </p:spPr>
        <p:txBody>
          <a:bodyPr/>
          <a:lstStyle/>
          <a:p>
            <a:endParaRPr lang="en-GB"/>
          </a:p>
        </p:txBody>
      </p:sp>
      <p:pic>
        <p:nvPicPr>
          <p:cNvPr id="7275" name="Picture 107" descr="noaction"/>
          <p:cNvPicPr>
            <a:picLocks noChangeAspect="1" noChangeArrowheads="1"/>
          </p:cNvPicPr>
          <p:nvPr/>
        </p:nvPicPr>
        <p:blipFill>
          <a:blip r:embed="rId11"/>
          <a:srcRect/>
          <a:stretch>
            <a:fillRect/>
          </a:stretch>
        </p:blipFill>
        <p:spPr bwMode="auto">
          <a:xfrm>
            <a:off x="3505200" y="6096000"/>
            <a:ext cx="838200" cy="77788"/>
          </a:xfrm>
          <a:prstGeom prst="rect">
            <a:avLst/>
          </a:prstGeom>
          <a:noFill/>
          <a:ln w="9525">
            <a:noFill/>
            <a:miter lim="800000"/>
            <a:headEnd/>
            <a:tailEnd/>
          </a:ln>
        </p:spPr>
      </p:pic>
      <p:sp>
        <p:nvSpPr>
          <p:cNvPr id="7276" name="Line 108"/>
          <p:cNvSpPr>
            <a:spLocks noChangeShapeType="1"/>
          </p:cNvSpPr>
          <p:nvPr/>
        </p:nvSpPr>
        <p:spPr bwMode="auto">
          <a:xfrm>
            <a:off x="3048000" y="5791200"/>
            <a:ext cx="457200" cy="381000"/>
          </a:xfrm>
          <a:prstGeom prst="line">
            <a:avLst/>
          </a:prstGeom>
          <a:noFill/>
          <a:ln w="38100">
            <a:solidFill>
              <a:srgbClr val="008000"/>
            </a:solidFill>
            <a:round/>
            <a:headEnd/>
            <a:tailEnd/>
          </a:ln>
        </p:spPr>
        <p:txBody>
          <a:bodyPr/>
          <a:lstStyle/>
          <a:p>
            <a:endParaRPr lang="en-GB"/>
          </a:p>
        </p:txBody>
      </p:sp>
      <p:sp>
        <p:nvSpPr>
          <p:cNvPr id="7277" name="Line 109"/>
          <p:cNvSpPr>
            <a:spLocks noChangeShapeType="1"/>
          </p:cNvSpPr>
          <p:nvPr/>
        </p:nvSpPr>
        <p:spPr bwMode="auto">
          <a:xfrm flipH="1">
            <a:off x="3048000" y="5791200"/>
            <a:ext cx="457200" cy="381000"/>
          </a:xfrm>
          <a:prstGeom prst="line">
            <a:avLst/>
          </a:prstGeom>
          <a:noFill/>
          <a:ln w="38100">
            <a:solidFill>
              <a:srgbClr val="008000"/>
            </a:solidFill>
            <a:round/>
            <a:headEnd/>
            <a:tailEnd/>
          </a:ln>
        </p:spPr>
        <p:txBody>
          <a:bodyPr/>
          <a:lstStyle/>
          <a:p>
            <a:endParaRPr lang="en-GB"/>
          </a:p>
        </p:txBody>
      </p:sp>
      <p:sp>
        <p:nvSpPr>
          <p:cNvPr id="34" name="Title 1"/>
          <p:cNvSpPr txBox="1">
            <a:spLocks/>
          </p:cNvSpPr>
          <p:nvPr/>
        </p:nvSpPr>
        <p:spPr>
          <a:xfrm>
            <a:off x="1828800" y="58738"/>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dirty="0"/>
              <a:t>Neurons compute by integrating excitatory and inhibitory synaptic input.</a:t>
            </a:r>
          </a:p>
        </p:txBody>
      </p:sp>
      <p:sp>
        <p:nvSpPr>
          <p:cNvPr id="33" name="Title 1">
            <a:extLst>
              <a:ext uri="{FF2B5EF4-FFF2-40B4-BE49-F238E27FC236}">
                <a16:creationId xmlns:a16="http://schemas.microsoft.com/office/drawing/2014/main" id="{5EA85EA5-3007-4408-B2F6-761270B3E5FD}"/>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Neural signalling</a:t>
            </a:r>
            <a:endParaRPr lang="en-ZA" b="1" dirty="0">
              <a:solidFill>
                <a:schemeClr val="bg1"/>
              </a:solidFill>
            </a:endParaRPr>
          </a:p>
        </p:txBody>
      </p:sp>
    </p:spTree>
    <p:extLst>
      <p:ext uri="{BB962C8B-B14F-4D97-AF65-F5344CB8AC3E}">
        <p14:creationId xmlns:p14="http://schemas.microsoft.com/office/powerpoint/2010/main" val="2959159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18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26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25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19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19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24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26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26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27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265"/>
                                        </p:tgtEl>
                                        <p:attrNameLst>
                                          <p:attrName>style.visibility</p:attrName>
                                        </p:attrNameLst>
                                      </p:cBhvr>
                                      <p:to>
                                        <p:strVal val="visible"/>
                                      </p:to>
                                    </p:set>
                                  </p:childTnLst>
                                </p:cTn>
                              </p:par>
                              <p:par>
                                <p:cTn id="27" presetID="1" presetClass="exit" presetSubtype="0" fill="hold" nodeType="withEffect">
                                  <p:stCondLst>
                                    <p:cond delay="0"/>
                                  </p:stCondLst>
                                  <p:childTnLst>
                                    <p:set>
                                      <p:cBhvr>
                                        <p:cTn id="28" dur="1" fill="hold">
                                          <p:stCondLst>
                                            <p:cond delay="0"/>
                                          </p:stCondLst>
                                        </p:cTn>
                                        <p:tgtEl>
                                          <p:spTgt spid="7264"/>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7258"/>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7267"/>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7270"/>
                                        </p:tgtEl>
                                        <p:attrNameLst>
                                          <p:attrName>style.visibility</p:attrName>
                                        </p:attrNameLst>
                                      </p:cBhvr>
                                      <p:to>
                                        <p:strVal val="hidden"/>
                                      </p:to>
                                    </p:set>
                                  </p:childTnLst>
                                </p:cTn>
                              </p:par>
                              <p:par>
                                <p:cTn id="37" presetID="1" presetClass="exit" presetSubtype="0" fill="hold" grpId="1" nodeType="withEffect">
                                  <p:stCondLst>
                                    <p:cond delay="0"/>
                                  </p:stCondLst>
                                  <p:childTnLst>
                                    <p:set>
                                      <p:cBhvr>
                                        <p:cTn id="38" dur="1" fill="hold">
                                          <p:stCondLst>
                                            <p:cond delay="0"/>
                                          </p:stCondLst>
                                        </p:cTn>
                                        <p:tgtEl>
                                          <p:spTgt spid="7269"/>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7265"/>
                                        </p:tgtEl>
                                        <p:attrNameLst>
                                          <p:attrName>style.visibility</p:attrName>
                                        </p:attrNameLst>
                                      </p:cBhvr>
                                      <p:to>
                                        <p:strVal val="hidden"/>
                                      </p:to>
                                    </p:set>
                                  </p:childTnLst>
                                </p:cTn>
                              </p:par>
                              <p:par>
                                <p:cTn id="41" presetID="1" presetClass="exit" presetSubtype="0" fill="hold" nodeType="withEffect">
                                  <p:stCondLst>
                                    <p:cond delay="0"/>
                                  </p:stCondLst>
                                  <p:childTnLst>
                                    <p:set>
                                      <p:cBhvr>
                                        <p:cTn id="42" dur="1" fill="hold">
                                          <p:stCondLst>
                                            <p:cond delay="0"/>
                                          </p:stCondLst>
                                        </p:cTn>
                                        <p:tgtEl>
                                          <p:spTgt spid="7193"/>
                                        </p:tgtEl>
                                        <p:attrNameLst>
                                          <p:attrName>style.visibility</p:attrName>
                                        </p:attrNameLst>
                                      </p:cBhvr>
                                      <p:to>
                                        <p:strVal val="hidden"/>
                                      </p:to>
                                    </p:set>
                                  </p:childTnLst>
                                </p:cTn>
                              </p:par>
                              <p:par>
                                <p:cTn id="43" presetID="1" presetClass="exit" presetSubtype="0" fill="hold" nodeType="withEffect">
                                  <p:stCondLst>
                                    <p:cond delay="0"/>
                                  </p:stCondLst>
                                  <p:childTnLst>
                                    <p:set>
                                      <p:cBhvr>
                                        <p:cTn id="44" dur="1" fill="hold">
                                          <p:stCondLst>
                                            <p:cond delay="0"/>
                                          </p:stCondLst>
                                        </p:cTn>
                                        <p:tgtEl>
                                          <p:spTgt spid="7191"/>
                                        </p:tgtEl>
                                        <p:attrNameLst>
                                          <p:attrName>style.visibility</p:attrName>
                                        </p:attrNameLst>
                                      </p:cBhvr>
                                      <p:to>
                                        <p:strVal val="hidden"/>
                                      </p:to>
                                    </p:set>
                                  </p:childTnLst>
                                </p:cTn>
                              </p:par>
                              <p:par>
                                <p:cTn id="45" presetID="1" presetClass="exit" presetSubtype="0" fill="hold" grpId="1" nodeType="withEffect">
                                  <p:stCondLst>
                                    <p:cond delay="0"/>
                                  </p:stCondLst>
                                  <p:childTnLst>
                                    <p:set>
                                      <p:cBhvr>
                                        <p:cTn id="46" dur="1" fill="hold">
                                          <p:stCondLst>
                                            <p:cond delay="0"/>
                                          </p:stCondLst>
                                        </p:cTn>
                                        <p:tgtEl>
                                          <p:spTgt spid="7240"/>
                                        </p:tgtEl>
                                        <p:attrNameLst>
                                          <p:attrName>style.visibility</p:attrName>
                                        </p:attrNameLst>
                                      </p:cBhvr>
                                      <p:to>
                                        <p:strVal val="hidden"/>
                                      </p:to>
                                    </p:set>
                                  </p:childTnLst>
                                </p:cTn>
                              </p:par>
                              <p:par>
                                <p:cTn id="47" presetID="1" presetClass="entr" presetSubtype="0" fill="hold" grpId="0" nodeType="withEffect">
                                  <p:stCondLst>
                                    <p:cond delay="0"/>
                                  </p:stCondLst>
                                  <p:childTnLst>
                                    <p:set>
                                      <p:cBhvr>
                                        <p:cTn id="48" dur="1" fill="hold">
                                          <p:stCondLst>
                                            <p:cond delay="0"/>
                                          </p:stCondLst>
                                        </p:cTn>
                                        <p:tgtEl>
                                          <p:spTgt spid="726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7236"/>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7198"/>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7185"/>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7271"/>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7272"/>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7266"/>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7242"/>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724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7191"/>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7193"/>
                                        </p:tgtEl>
                                        <p:attrNameLst>
                                          <p:attrName>style.visibility</p:attrName>
                                        </p:attrNameLst>
                                      </p:cBhvr>
                                      <p:to>
                                        <p:strVal val="visible"/>
                                      </p:to>
                                    </p:set>
                                  </p:childTnLst>
                                </p:cTn>
                              </p:par>
                              <p:par>
                                <p:cTn id="71" presetID="1" presetClass="entr" presetSubtype="0" fill="hold" grpId="2" nodeType="withEffect">
                                  <p:stCondLst>
                                    <p:cond delay="0"/>
                                  </p:stCondLst>
                                  <p:childTnLst>
                                    <p:set>
                                      <p:cBhvr>
                                        <p:cTn id="72" dur="1" fill="hold">
                                          <p:stCondLst>
                                            <p:cond delay="0"/>
                                          </p:stCondLst>
                                        </p:cTn>
                                        <p:tgtEl>
                                          <p:spTgt spid="7240"/>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7243"/>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7233"/>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7250"/>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7264"/>
                                        </p:tgtEl>
                                        <p:attrNameLst>
                                          <p:attrName>style.visibility</p:attrName>
                                        </p:attrNameLst>
                                      </p:cBhvr>
                                      <p:to>
                                        <p:strVal val="visible"/>
                                      </p:to>
                                    </p:set>
                                  </p:childTnLst>
                                </p:cTn>
                              </p:par>
                              <p:par>
                                <p:cTn id="81" presetID="1" presetClass="entr" presetSubtype="0" fill="hold" grpId="2" nodeType="withEffect">
                                  <p:stCondLst>
                                    <p:cond delay="0"/>
                                  </p:stCondLst>
                                  <p:childTnLst>
                                    <p:set>
                                      <p:cBhvr>
                                        <p:cTn id="82" dur="1" fill="hold">
                                          <p:stCondLst>
                                            <p:cond delay="0"/>
                                          </p:stCondLst>
                                        </p:cTn>
                                        <p:tgtEl>
                                          <p:spTgt spid="7258"/>
                                        </p:tgtEl>
                                        <p:attrNameLst>
                                          <p:attrName>style.visibility</p:attrName>
                                        </p:attrNameLst>
                                      </p:cBhvr>
                                      <p:to>
                                        <p:strVal val="visible"/>
                                      </p:to>
                                    </p:set>
                                  </p:childTnLst>
                                </p:cTn>
                              </p:par>
                              <p:par>
                                <p:cTn id="83" presetID="1" presetClass="exit" presetSubtype="0" fill="hold" grpId="1" nodeType="withEffect">
                                  <p:stCondLst>
                                    <p:cond delay="0"/>
                                  </p:stCondLst>
                                  <p:childTnLst>
                                    <p:set>
                                      <p:cBhvr>
                                        <p:cTn id="84" dur="1" fill="hold">
                                          <p:stCondLst>
                                            <p:cond delay="0"/>
                                          </p:stCondLst>
                                        </p:cTn>
                                        <p:tgtEl>
                                          <p:spTgt spid="7268"/>
                                        </p:tgtEl>
                                        <p:attrNameLst>
                                          <p:attrName>style.visibility</p:attrName>
                                        </p:attrNameLst>
                                      </p:cBhvr>
                                      <p:to>
                                        <p:strVal val="hidden"/>
                                      </p:to>
                                    </p:set>
                                  </p:childTnLst>
                                </p:cTn>
                              </p:par>
                              <p:par>
                                <p:cTn id="85" presetID="1" presetClass="exit" presetSubtype="0" fill="hold" grpId="1" nodeType="withEffect">
                                  <p:stCondLst>
                                    <p:cond delay="0"/>
                                  </p:stCondLst>
                                  <p:childTnLst>
                                    <p:set>
                                      <p:cBhvr>
                                        <p:cTn id="86" dur="1" fill="hold">
                                          <p:stCondLst>
                                            <p:cond delay="0"/>
                                          </p:stCondLst>
                                        </p:cTn>
                                        <p:tgtEl>
                                          <p:spTgt spid="7272"/>
                                        </p:tgtEl>
                                        <p:attrNameLst>
                                          <p:attrName>style.visibility</p:attrName>
                                        </p:attrNameLst>
                                      </p:cBhvr>
                                      <p:to>
                                        <p:strVal val="hidden"/>
                                      </p:to>
                                    </p:set>
                                  </p:childTnLst>
                                </p:cTn>
                              </p:par>
                              <p:par>
                                <p:cTn id="87" presetID="1" presetClass="exit" presetSubtype="0" fill="hold" grpId="1" nodeType="withEffect">
                                  <p:stCondLst>
                                    <p:cond delay="0"/>
                                  </p:stCondLst>
                                  <p:childTnLst>
                                    <p:set>
                                      <p:cBhvr>
                                        <p:cTn id="88" dur="1" fill="hold">
                                          <p:stCondLst>
                                            <p:cond delay="0"/>
                                          </p:stCondLst>
                                        </p:cTn>
                                        <p:tgtEl>
                                          <p:spTgt spid="7271"/>
                                        </p:tgtEl>
                                        <p:attrNameLst>
                                          <p:attrName>style.visibility</p:attrName>
                                        </p:attrNameLst>
                                      </p:cBhvr>
                                      <p:to>
                                        <p:strVal val="hidden"/>
                                      </p:to>
                                    </p:set>
                                  </p:childTnLst>
                                </p:cTn>
                              </p:par>
                              <p:par>
                                <p:cTn id="89" presetID="1" presetClass="exit" presetSubtype="0" fill="hold" grpId="1" nodeType="withEffect">
                                  <p:stCondLst>
                                    <p:cond delay="0"/>
                                  </p:stCondLst>
                                  <p:childTnLst>
                                    <p:set>
                                      <p:cBhvr>
                                        <p:cTn id="90" dur="1" fill="hold">
                                          <p:stCondLst>
                                            <p:cond delay="0"/>
                                          </p:stCondLst>
                                        </p:cTn>
                                        <p:tgtEl>
                                          <p:spTgt spid="7266"/>
                                        </p:tgtEl>
                                        <p:attrNameLst>
                                          <p:attrName>style.visibility</p:attrName>
                                        </p:attrNameLst>
                                      </p:cBhvr>
                                      <p:to>
                                        <p:strVal val="hidden"/>
                                      </p:to>
                                    </p:set>
                                  </p:childTnLst>
                                </p:cTn>
                              </p:par>
                              <p:par>
                                <p:cTn id="91" presetID="1" presetClass="exit" presetSubtype="0" fill="hold" grpId="1" nodeType="withEffect">
                                  <p:stCondLst>
                                    <p:cond delay="0"/>
                                  </p:stCondLst>
                                  <p:childTnLst>
                                    <p:set>
                                      <p:cBhvr>
                                        <p:cTn id="92" dur="1" fill="hold">
                                          <p:stCondLst>
                                            <p:cond delay="0"/>
                                          </p:stCondLst>
                                        </p:cTn>
                                        <p:tgtEl>
                                          <p:spTgt spid="7236"/>
                                        </p:tgtEl>
                                        <p:attrNameLst>
                                          <p:attrName>style.visibility</p:attrName>
                                        </p:attrNameLst>
                                      </p:cBhvr>
                                      <p:to>
                                        <p:strVal val="hidden"/>
                                      </p:to>
                                    </p:set>
                                  </p:childTnLst>
                                </p:cTn>
                              </p:par>
                              <p:par>
                                <p:cTn id="93" presetID="1" presetClass="exit" presetSubtype="0" fill="hold" nodeType="withEffect">
                                  <p:stCondLst>
                                    <p:cond delay="0"/>
                                  </p:stCondLst>
                                  <p:childTnLst>
                                    <p:set>
                                      <p:cBhvr>
                                        <p:cTn id="94" dur="1" fill="hold">
                                          <p:stCondLst>
                                            <p:cond delay="0"/>
                                          </p:stCondLst>
                                        </p:cTn>
                                        <p:tgtEl>
                                          <p:spTgt spid="7185"/>
                                        </p:tgtEl>
                                        <p:attrNameLst>
                                          <p:attrName>style.visibility</p:attrName>
                                        </p:attrNameLst>
                                      </p:cBhvr>
                                      <p:to>
                                        <p:strVal val="hidden"/>
                                      </p:to>
                                    </p:set>
                                  </p:childTnLst>
                                </p:cTn>
                              </p:par>
                              <p:par>
                                <p:cTn id="95" presetID="1" presetClass="exit" presetSubtype="0" fill="hold" nodeType="withEffect">
                                  <p:stCondLst>
                                    <p:cond delay="0"/>
                                  </p:stCondLst>
                                  <p:childTnLst>
                                    <p:set>
                                      <p:cBhvr>
                                        <p:cTn id="96" dur="1" fill="hold">
                                          <p:stCondLst>
                                            <p:cond delay="0"/>
                                          </p:stCondLst>
                                        </p:cTn>
                                        <p:tgtEl>
                                          <p:spTgt spid="7198"/>
                                        </p:tgtEl>
                                        <p:attrNameLst>
                                          <p:attrName>style.visibility</p:attrName>
                                        </p:attrNameLst>
                                      </p:cBhvr>
                                      <p:to>
                                        <p:strVal val="hidden"/>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7198"/>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7185"/>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7249"/>
                                        </p:tgtEl>
                                        <p:attrNameLst>
                                          <p:attrName>style.visibility</p:attrName>
                                        </p:attrNameLst>
                                      </p:cBhvr>
                                      <p:to>
                                        <p:strVal val="visible"/>
                                      </p:to>
                                    </p:set>
                                  </p:childTnLst>
                                </p:cTn>
                              </p:par>
                              <p:par>
                                <p:cTn id="105" presetID="1" presetClass="entr" presetSubtype="0" fill="hold" nodeType="withEffect">
                                  <p:stCondLst>
                                    <p:cond delay="0"/>
                                  </p:stCondLst>
                                  <p:childTnLst>
                                    <p:set>
                                      <p:cBhvr>
                                        <p:cTn id="106" dur="1" fill="hold">
                                          <p:stCondLst>
                                            <p:cond delay="0"/>
                                          </p:stCondLst>
                                        </p:cTn>
                                        <p:tgtEl>
                                          <p:spTgt spid="7245"/>
                                        </p:tgtEl>
                                        <p:attrNameLst>
                                          <p:attrName>style.visibility</p:attrName>
                                        </p:attrNameLst>
                                      </p:cBhvr>
                                      <p:to>
                                        <p:strVal val="visible"/>
                                      </p:to>
                                    </p:set>
                                  </p:childTnLst>
                                </p:cTn>
                              </p:par>
                              <p:par>
                                <p:cTn id="107" presetID="1" presetClass="entr" presetSubtype="0" fill="hold" nodeType="withEffect">
                                  <p:stCondLst>
                                    <p:cond delay="0"/>
                                  </p:stCondLst>
                                  <p:childTnLst>
                                    <p:set>
                                      <p:cBhvr>
                                        <p:cTn id="108" dur="1" fill="hold">
                                          <p:stCondLst>
                                            <p:cond delay="0"/>
                                          </p:stCondLst>
                                        </p:cTn>
                                        <p:tgtEl>
                                          <p:spTgt spid="7246"/>
                                        </p:tgtEl>
                                        <p:attrNameLst>
                                          <p:attrName>style.visibility</p:attrName>
                                        </p:attrNameLst>
                                      </p:cBhvr>
                                      <p:to>
                                        <p:strVal val="visible"/>
                                      </p:to>
                                    </p:set>
                                  </p:childTnLst>
                                </p:cTn>
                              </p:par>
                              <p:par>
                                <p:cTn id="109" presetID="1" presetClass="entr" presetSubtype="0" fill="hold" grpId="0" nodeType="withEffect">
                                  <p:stCondLst>
                                    <p:cond delay="0"/>
                                  </p:stCondLst>
                                  <p:childTnLst>
                                    <p:set>
                                      <p:cBhvr>
                                        <p:cTn id="110" dur="1" fill="hold">
                                          <p:stCondLst>
                                            <p:cond delay="0"/>
                                          </p:stCondLst>
                                        </p:cTn>
                                        <p:tgtEl>
                                          <p:spTgt spid="7251"/>
                                        </p:tgtEl>
                                        <p:attrNameLst>
                                          <p:attrName>style.visibility</p:attrName>
                                        </p:attrNameLst>
                                      </p:cBhvr>
                                      <p:to>
                                        <p:strVal val="visible"/>
                                      </p:to>
                                    </p:set>
                                  </p:childTnLst>
                                </p:cTn>
                              </p:par>
                              <p:par>
                                <p:cTn id="111" presetID="1" presetClass="entr" presetSubtype="0" fill="hold" nodeType="withEffect">
                                  <p:stCondLst>
                                    <p:cond delay="0"/>
                                  </p:stCondLst>
                                  <p:childTnLst>
                                    <p:set>
                                      <p:cBhvr>
                                        <p:cTn id="112" dur="1" fill="hold">
                                          <p:stCondLst>
                                            <p:cond delay="0"/>
                                          </p:stCondLst>
                                        </p:cTn>
                                        <p:tgtEl>
                                          <p:spTgt spid="7234"/>
                                        </p:tgtEl>
                                        <p:attrNameLst>
                                          <p:attrName>style.visibility</p:attrName>
                                        </p:attrNameLst>
                                      </p:cBhvr>
                                      <p:to>
                                        <p:strVal val="visible"/>
                                      </p:to>
                                    </p:set>
                                  </p:childTnLst>
                                </p:cTn>
                              </p:par>
                              <p:par>
                                <p:cTn id="113" presetID="1" presetClass="entr" presetSubtype="0" fill="hold" nodeType="withEffect">
                                  <p:stCondLst>
                                    <p:cond delay="0"/>
                                  </p:stCondLst>
                                  <p:childTnLst>
                                    <p:set>
                                      <p:cBhvr>
                                        <p:cTn id="114" dur="1" fill="hold">
                                          <p:stCondLst>
                                            <p:cond delay="0"/>
                                          </p:stCondLst>
                                        </p:cTn>
                                        <p:tgtEl>
                                          <p:spTgt spid="7275"/>
                                        </p:tgtEl>
                                        <p:attrNameLst>
                                          <p:attrName>style.visibility</p:attrName>
                                        </p:attrNameLst>
                                      </p:cBhvr>
                                      <p:to>
                                        <p:strVal val="visible"/>
                                      </p:to>
                                    </p:set>
                                  </p:childTnLst>
                                </p:cTn>
                              </p:par>
                              <p:par>
                                <p:cTn id="115" presetID="1" presetClass="exit" presetSubtype="0" fill="hold" nodeType="withEffect">
                                  <p:stCondLst>
                                    <p:cond delay="0"/>
                                  </p:stCondLst>
                                  <p:childTnLst>
                                    <p:set>
                                      <p:cBhvr>
                                        <p:cTn id="116" dur="1" fill="hold">
                                          <p:stCondLst>
                                            <p:cond delay="0"/>
                                          </p:stCondLst>
                                        </p:cTn>
                                        <p:tgtEl>
                                          <p:spTgt spid="7264"/>
                                        </p:tgtEl>
                                        <p:attrNameLst>
                                          <p:attrName>style.visibility</p:attrName>
                                        </p:attrNameLst>
                                      </p:cBhvr>
                                      <p:to>
                                        <p:strVal val="hidden"/>
                                      </p:to>
                                    </p:set>
                                  </p:childTnLst>
                                </p:cTn>
                              </p:par>
                              <p:par>
                                <p:cTn id="117" presetID="1" presetClass="entr" presetSubtype="0" fill="hold" nodeType="withEffect">
                                  <p:stCondLst>
                                    <p:cond delay="0"/>
                                  </p:stCondLst>
                                  <p:childTnLst>
                                    <p:set>
                                      <p:cBhvr>
                                        <p:cTn id="118" dur="1" fill="hold">
                                          <p:stCondLst>
                                            <p:cond delay="0"/>
                                          </p:stCondLst>
                                        </p:cTn>
                                        <p:tgtEl>
                                          <p:spTgt spid="7275"/>
                                        </p:tgtEl>
                                        <p:attrNameLst>
                                          <p:attrName>style.visibility</p:attrName>
                                        </p:attrNameLst>
                                      </p:cBhvr>
                                      <p:to>
                                        <p:strVal val="visible"/>
                                      </p:to>
                                    </p:set>
                                  </p:childTnLst>
                                </p:cTn>
                              </p:par>
                              <p:par>
                                <p:cTn id="119" presetID="1" presetClass="entr" presetSubtype="0" fill="hold" grpId="0" nodeType="withEffect">
                                  <p:stCondLst>
                                    <p:cond delay="0"/>
                                  </p:stCondLst>
                                  <p:childTnLst>
                                    <p:set>
                                      <p:cBhvr>
                                        <p:cTn id="120" dur="1" fill="hold">
                                          <p:stCondLst>
                                            <p:cond delay="0"/>
                                          </p:stCondLst>
                                        </p:cTn>
                                        <p:tgtEl>
                                          <p:spTgt spid="7276"/>
                                        </p:tgtEl>
                                        <p:attrNameLst>
                                          <p:attrName>style.visibility</p:attrName>
                                        </p:attrNameLst>
                                      </p:cBhvr>
                                      <p:to>
                                        <p:strVal val="visible"/>
                                      </p:to>
                                    </p:set>
                                  </p:childTnLst>
                                </p:cTn>
                              </p:par>
                              <p:par>
                                <p:cTn id="121" presetID="1" presetClass="entr" presetSubtype="0" fill="hold" grpId="0" nodeType="withEffect">
                                  <p:stCondLst>
                                    <p:cond delay="0"/>
                                  </p:stCondLst>
                                  <p:childTnLst>
                                    <p:set>
                                      <p:cBhvr>
                                        <p:cTn id="122" dur="1" fill="hold">
                                          <p:stCondLst>
                                            <p:cond delay="0"/>
                                          </p:stCondLst>
                                        </p:cTn>
                                        <p:tgtEl>
                                          <p:spTgt spid="72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36" grpId="0"/>
      <p:bldP spid="7236" grpId="1"/>
      <p:bldP spid="7240" grpId="0"/>
      <p:bldP spid="7240" grpId="1"/>
      <p:bldP spid="7240" grpId="2"/>
      <p:bldP spid="7248" grpId="0"/>
      <p:bldP spid="7249" grpId="0"/>
      <p:bldP spid="7250" grpId="0"/>
      <p:bldP spid="7251" grpId="0"/>
      <p:bldP spid="7258" grpId="0" animBg="1"/>
      <p:bldP spid="7258" grpId="1" animBg="1"/>
      <p:bldP spid="7258" grpId="2" animBg="1"/>
      <p:bldP spid="7265" grpId="0" animBg="1"/>
      <p:bldP spid="7265" grpId="1" animBg="1"/>
      <p:bldP spid="7266" grpId="0" animBg="1"/>
      <p:bldP spid="7266" grpId="1" animBg="1"/>
      <p:bldP spid="7267" grpId="0" animBg="1"/>
      <p:bldP spid="7267" grpId="1" animBg="1"/>
      <p:bldP spid="7268" grpId="0" animBg="1"/>
      <p:bldP spid="7268" grpId="1" animBg="1"/>
      <p:bldP spid="7269" grpId="0" animBg="1"/>
      <p:bldP spid="7269" grpId="1" animBg="1"/>
      <p:bldP spid="7270" grpId="0" animBg="1"/>
      <p:bldP spid="7270" grpId="1" animBg="1"/>
      <p:bldP spid="7271" grpId="0" animBg="1"/>
      <p:bldP spid="7271" grpId="1" animBg="1"/>
      <p:bldP spid="7272" grpId="0" animBg="1"/>
      <p:bldP spid="7272" grpId="1" animBg="1"/>
      <p:bldP spid="7276" grpId="0" animBg="1"/>
      <p:bldP spid="727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CFBB972-6327-465C-B79F-7EA22DFBEA24}"/>
              </a:ext>
            </a:extLst>
          </p:cNvPr>
          <p:cNvPicPr>
            <a:picLocks noChangeAspect="1"/>
          </p:cNvPicPr>
          <p:nvPr/>
        </p:nvPicPr>
        <p:blipFill>
          <a:blip r:embed="rId3"/>
          <a:stretch>
            <a:fillRect/>
          </a:stretch>
        </p:blipFill>
        <p:spPr>
          <a:xfrm>
            <a:off x="5154712" y="2752227"/>
            <a:ext cx="6458858" cy="3682047"/>
          </a:xfrm>
          <a:prstGeom prst="rect">
            <a:avLst/>
          </a:prstGeom>
        </p:spPr>
      </p:pic>
      <p:pic>
        <p:nvPicPr>
          <p:cNvPr id="7181" name="Picture 13" descr="balexcitinhib"/>
          <p:cNvPicPr>
            <a:picLocks noGrp="1" noChangeAspect="1" noChangeArrowheads="1"/>
          </p:cNvPicPr>
          <p:nvPr>
            <p:ph sz="half" idx="1"/>
          </p:nvPr>
        </p:nvPicPr>
        <p:blipFill>
          <a:blip r:embed="rId4"/>
          <a:srcRect/>
          <a:stretch>
            <a:fillRect/>
          </a:stretch>
        </p:blipFill>
        <p:spPr>
          <a:xfrm>
            <a:off x="152400" y="1775618"/>
            <a:ext cx="2286000" cy="4525963"/>
          </a:xfrm>
          <a:noFill/>
        </p:spPr>
      </p:pic>
      <p:sp>
        <p:nvSpPr>
          <p:cNvPr id="7265" name="Rectangle 97"/>
          <p:cNvSpPr>
            <a:spLocks noChangeArrowheads="1"/>
          </p:cNvSpPr>
          <p:nvPr/>
        </p:nvSpPr>
        <p:spPr bwMode="auto">
          <a:xfrm>
            <a:off x="1600200" y="2407649"/>
            <a:ext cx="457200" cy="301625"/>
          </a:xfrm>
          <a:prstGeom prst="rect">
            <a:avLst/>
          </a:prstGeom>
          <a:noFill/>
          <a:ln w="19050">
            <a:solidFill>
              <a:srgbClr val="800000"/>
            </a:solidFill>
            <a:prstDash val="dash"/>
            <a:miter lim="800000"/>
            <a:headEnd/>
            <a:tailEnd/>
          </a:ln>
        </p:spPr>
        <p:txBody>
          <a:bodyPr wrap="none" anchor="ctr"/>
          <a:lstStyle/>
          <a:p>
            <a:endParaRPr lang="en-GB"/>
          </a:p>
        </p:txBody>
      </p:sp>
      <p:sp>
        <p:nvSpPr>
          <p:cNvPr id="7268" name="Rectangle 100"/>
          <p:cNvSpPr>
            <a:spLocks noChangeArrowheads="1"/>
          </p:cNvSpPr>
          <p:nvPr/>
        </p:nvSpPr>
        <p:spPr bwMode="auto">
          <a:xfrm>
            <a:off x="2603500" y="2060449"/>
            <a:ext cx="1547586" cy="1297649"/>
          </a:xfrm>
          <a:prstGeom prst="rect">
            <a:avLst/>
          </a:prstGeom>
          <a:noFill/>
          <a:ln w="19050">
            <a:solidFill>
              <a:srgbClr val="800000"/>
            </a:solidFill>
            <a:prstDash val="dash"/>
            <a:miter lim="800000"/>
            <a:headEnd/>
            <a:tailEnd/>
          </a:ln>
        </p:spPr>
        <p:txBody>
          <a:bodyPr wrap="none" anchor="ctr"/>
          <a:lstStyle/>
          <a:p>
            <a:endParaRPr lang="en-GB"/>
          </a:p>
        </p:txBody>
      </p:sp>
      <p:sp>
        <p:nvSpPr>
          <p:cNvPr id="7269" name="Line 101"/>
          <p:cNvSpPr>
            <a:spLocks noChangeShapeType="1"/>
          </p:cNvSpPr>
          <p:nvPr/>
        </p:nvSpPr>
        <p:spPr bwMode="auto">
          <a:xfrm flipV="1">
            <a:off x="2033814" y="2304236"/>
            <a:ext cx="569686" cy="110670"/>
          </a:xfrm>
          <a:prstGeom prst="line">
            <a:avLst/>
          </a:prstGeom>
          <a:noFill/>
          <a:ln w="19050">
            <a:solidFill>
              <a:srgbClr val="800000"/>
            </a:solidFill>
            <a:prstDash val="dash"/>
            <a:round/>
            <a:headEnd/>
            <a:tailEnd/>
          </a:ln>
        </p:spPr>
        <p:txBody>
          <a:bodyPr/>
          <a:lstStyle/>
          <a:p>
            <a:endParaRPr lang="en-GB"/>
          </a:p>
        </p:txBody>
      </p:sp>
      <p:sp>
        <p:nvSpPr>
          <p:cNvPr id="7270" name="Line 102"/>
          <p:cNvSpPr>
            <a:spLocks noChangeShapeType="1"/>
          </p:cNvSpPr>
          <p:nvPr/>
        </p:nvSpPr>
        <p:spPr bwMode="auto">
          <a:xfrm>
            <a:off x="2033814" y="2709274"/>
            <a:ext cx="569686" cy="363993"/>
          </a:xfrm>
          <a:prstGeom prst="line">
            <a:avLst/>
          </a:prstGeom>
          <a:noFill/>
          <a:ln w="19050">
            <a:solidFill>
              <a:srgbClr val="800000"/>
            </a:solidFill>
            <a:prstDash val="dash"/>
            <a:round/>
            <a:headEnd/>
            <a:tailEnd/>
          </a:ln>
        </p:spPr>
        <p:txBody>
          <a:bodyPr/>
          <a:lstStyle/>
          <a:p>
            <a:endParaRPr lang="en-GB"/>
          </a:p>
        </p:txBody>
      </p:sp>
      <p:sp>
        <p:nvSpPr>
          <p:cNvPr id="34" name="Title 1"/>
          <p:cNvSpPr txBox="1">
            <a:spLocks/>
          </p:cNvSpPr>
          <p:nvPr/>
        </p:nvSpPr>
        <p:spPr>
          <a:xfrm>
            <a:off x="1828800" y="58738"/>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dirty="0"/>
              <a:t>Neurons compute by integrating excitatory and inhibitory synaptic input.</a:t>
            </a:r>
          </a:p>
        </p:txBody>
      </p:sp>
      <p:sp>
        <p:nvSpPr>
          <p:cNvPr id="33" name="Title 1">
            <a:extLst>
              <a:ext uri="{FF2B5EF4-FFF2-40B4-BE49-F238E27FC236}">
                <a16:creationId xmlns:a16="http://schemas.microsoft.com/office/drawing/2014/main" id="{5EA85EA5-3007-4408-B2F6-761270B3E5FD}"/>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Neural signalling</a:t>
            </a:r>
            <a:endParaRPr lang="en-ZA" b="1" dirty="0">
              <a:solidFill>
                <a:schemeClr val="bg1"/>
              </a:solidFill>
            </a:endParaRPr>
          </a:p>
        </p:txBody>
      </p:sp>
      <p:pic>
        <p:nvPicPr>
          <p:cNvPr id="4" name="Picture 3">
            <a:extLst>
              <a:ext uri="{FF2B5EF4-FFF2-40B4-BE49-F238E27FC236}">
                <a16:creationId xmlns:a16="http://schemas.microsoft.com/office/drawing/2014/main" id="{B377101B-FB97-40C4-81EE-5E1D8EF1B52D}"/>
              </a:ext>
            </a:extLst>
          </p:cNvPr>
          <p:cNvPicPr>
            <a:picLocks noChangeAspect="1"/>
          </p:cNvPicPr>
          <p:nvPr/>
        </p:nvPicPr>
        <p:blipFill>
          <a:blip r:embed="rId5"/>
          <a:stretch>
            <a:fillRect/>
          </a:stretch>
        </p:blipFill>
        <p:spPr>
          <a:xfrm>
            <a:off x="2682920" y="2137773"/>
            <a:ext cx="1388745" cy="1143000"/>
          </a:xfrm>
          <a:prstGeom prst="rect">
            <a:avLst/>
          </a:prstGeom>
        </p:spPr>
      </p:pic>
      <p:sp>
        <p:nvSpPr>
          <p:cNvPr id="37" name="Line 101">
            <a:extLst>
              <a:ext uri="{FF2B5EF4-FFF2-40B4-BE49-F238E27FC236}">
                <a16:creationId xmlns:a16="http://schemas.microsoft.com/office/drawing/2014/main" id="{7BCD672A-0E2C-4FAC-8370-E7338A6294F8}"/>
              </a:ext>
            </a:extLst>
          </p:cNvPr>
          <p:cNvSpPr>
            <a:spLocks noChangeShapeType="1"/>
          </p:cNvSpPr>
          <p:nvPr/>
        </p:nvSpPr>
        <p:spPr bwMode="auto">
          <a:xfrm flipV="1">
            <a:off x="4200071" y="2248901"/>
            <a:ext cx="569686" cy="110670"/>
          </a:xfrm>
          <a:prstGeom prst="line">
            <a:avLst/>
          </a:prstGeom>
          <a:noFill/>
          <a:ln w="19050">
            <a:solidFill>
              <a:srgbClr val="800000"/>
            </a:solidFill>
            <a:prstDash val="dash"/>
            <a:round/>
            <a:headEnd/>
            <a:tailEnd/>
          </a:ln>
        </p:spPr>
        <p:txBody>
          <a:bodyPr/>
          <a:lstStyle/>
          <a:p>
            <a:endParaRPr lang="en-GB"/>
          </a:p>
        </p:txBody>
      </p:sp>
      <p:sp>
        <p:nvSpPr>
          <p:cNvPr id="38" name="Line 102">
            <a:extLst>
              <a:ext uri="{FF2B5EF4-FFF2-40B4-BE49-F238E27FC236}">
                <a16:creationId xmlns:a16="http://schemas.microsoft.com/office/drawing/2014/main" id="{2998EA8A-F9CC-4386-8CB0-CB7B58926711}"/>
              </a:ext>
            </a:extLst>
          </p:cNvPr>
          <p:cNvSpPr>
            <a:spLocks noChangeShapeType="1"/>
          </p:cNvSpPr>
          <p:nvPr/>
        </p:nvSpPr>
        <p:spPr bwMode="auto">
          <a:xfrm>
            <a:off x="4186962" y="3224737"/>
            <a:ext cx="569686" cy="363993"/>
          </a:xfrm>
          <a:prstGeom prst="line">
            <a:avLst/>
          </a:prstGeom>
          <a:noFill/>
          <a:ln w="19050">
            <a:solidFill>
              <a:srgbClr val="800000"/>
            </a:solidFill>
            <a:prstDash val="dash"/>
            <a:round/>
            <a:headEnd/>
            <a:tailEnd/>
          </a:ln>
        </p:spPr>
        <p:txBody>
          <a:bodyPr/>
          <a:lstStyle/>
          <a:p>
            <a:endParaRPr lang="en-GB"/>
          </a:p>
        </p:txBody>
      </p:sp>
      <p:sp>
        <p:nvSpPr>
          <p:cNvPr id="40" name="Rectangle 100">
            <a:extLst>
              <a:ext uri="{FF2B5EF4-FFF2-40B4-BE49-F238E27FC236}">
                <a16:creationId xmlns:a16="http://schemas.microsoft.com/office/drawing/2014/main" id="{FEB10A5E-26C0-4F83-AA38-80975C787255}"/>
              </a:ext>
            </a:extLst>
          </p:cNvPr>
          <p:cNvSpPr>
            <a:spLocks noChangeArrowheads="1"/>
          </p:cNvSpPr>
          <p:nvPr/>
        </p:nvSpPr>
        <p:spPr bwMode="auto">
          <a:xfrm>
            <a:off x="4792524" y="1426511"/>
            <a:ext cx="7052130" cy="5372751"/>
          </a:xfrm>
          <a:prstGeom prst="rect">
            <a:avLst/>
          </a:prstGeom>
          <a:noFill/>
          <a:ln w="19050">
            <a:solidFill>
              <a:srgbClr val="800000"/>
            </a:solidFill>
            <a:prstDash val="dash"/>
            <a:miter lim="800000"/>
            <a:headEnd/>
            <a:tailEnd/>
          </a:ln>
        </p:spPr>
        <p:txBody>
          <a:bodyPr wrap="none" anchor="ctr"/>
          <a:lstStyle/>
          <a:p>
            <a:endParaRPr lang="en-GB"/>
          </a:p>
        </p:txBody>
      </p:sp>
      <p:sp>
        <p:nvSpPr>
          <p:cNvPr id="43" name="Oval 42">
            <a:extLst>
              <a:ext uri="{FF2B5EF4-FFF2-40B4-BE49-F238E27FC236}">
                <a16:creationId xmlns:a16="http://schemas.microsoft.com/office/drawing/2014/main" id="{1984809A-BEB1-4E40-90E0-4C16E1237A73}"/>
              </a:ext>
            </a:extLst>
          </p:cNvPr>
          <p:cNvSpPr/>
          <p:nvPr/>
        </p:nvSpPr>
        <p:spPr>
          <a:xfrm>
            <a:off x="5435850" y="1809866"/>
            <a:ext cx="776264" cy="6515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000" b="1" dirty="0"/>
              <a:t>Na +</a:t>
            </a:r>
          </a:p>
        </p:txBody>
      </p:sp>
      <p:sp>
        <p:nvSpPr>
          <p:cNvPr id="44" name="Oval 43">
            <a:extLst>
              <a:ext uri="{FF2B5EF4-FFF2-40B4-BE49-F238E27FC236}">
                <a16:creationId xmlns:a16="http://schemas.microsoft.com/office/drawing/2014/main" id="{2B2DD567-59A1-4302-8170-1002A4E464DC}"/>
              </a:ext>
            </a:extLst>
          </p:cNvPr>
          <p:cNvSpPr/>
          <p:nvPr/>
        </p:nvSpPr>
        <p:spPr>
          <a:xfrm>
            <a:off x="8018035" y="4977663"/>
            <a:ext cx="601108" cy="594783"/>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000" b="1" dirty="0"/>
              <a:t>K +</a:t>
            </a:r>
          </a:p>
        </p:txBody>
      </p:sp>
      <p:sp>
        <p:nvSpPr>
          <p:cNvPr id="46" name="Oval 45">
            <a:extLst>
              <a:ext uri="{FF2B5EF4-FFF2-40B4-BE49-F238E27FC236}">
                <a16:creationId xmlns:a16="http://schemas.microsoft.com/office/drawing/2014/main" id="{6BDE75B4-4A1D-4E39-B6AF-C509E040B145}"/>
              </a:ext>
            </a:extLst>
          </p:cNvPr>
          <p:cNvSpPr/>
          <p:nvPr/>
        </p:nvSpPr>
        <p:spPr>
          <a:xfrm>
            <a:off x="9707046" y="1809865"/>
            <a:ext cx="583583" cy="597784"/>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000" b="1" dirty="0"/>
              <a:t>Cl-</a:t>
            </a:r>
          </a:p>
        </p:txBody>
      </p:sp>
      <p:grpSp>
        <p:nvGrpSpPr>
          <p:cNvPr id="47" name="Group 46">
            <a:extLst>
              <a:ext uri="{FF2B5EF4-FFF2-40B4-BE49-F238E27FC236}">
                <a16:creationId xmlns:a16="http://schemas.microsoft.com/office/drawing/2014/main" id="{BB833D96-0C1D-4306-83BB-D21E6F2BC7D0}"/>
              </a:ext>
            </a:extLst>
          </p:cNvPr>
          <p:cNvGrpSpPr/>
          <p:nvPr/>
        </p:nvGrpSpPr>
        <p:grpSpPr>
          <a:xfrm>
            <a:off x="7126724" y="1292771"/>
            <a:ext cx="2084178" cy="2943303"/>
            <a:chOff x="3021155" y="1494730"/>
            <a:chExt cx="1661101" cy="2664571"/>
          </a:xfrm>
        </p:grpSpPr>
        <p:grpSp>
          <p:nvGrpSpPr>
            <p:cNvPr id="48" name="Group 47">
              <a:extLst>
                <a:ext uri="{FF2B5EF4-FFF2-40B4-BE49-F238E27FC236}">
                  <a16:creationId xmlns:a16="http://schemas.microsoft.com/office/drawing/2014/main" id="{8F28EECD-26CE-493E-B789-0AC25CCA0249}"/>
                </a:ext>
              </a:extLst>
            </p:cNvPr>
            <p:cNvGrpSpPr/>
            <p:nvPr/>
          </p:nvGrpSpPr>
          <p:grpSpPr>
            <a:xfrm>
              <a:off x="3021155" y="1494730"/>
              <a:ext cx="1436762" cy="2664571"/>
              <a:chOff x="2949903" y="1031592"/>
              <a:chExt cx="1436762" cy="2664571"/>
            </a:xfrm>
          </p:grpSpPr>
          <p:sp>
            <p:nvSpPr>
              <p:cNvPr id="50" name="Freeform: Shape 49">
                <a:extLst>
                  <a:ext uri="{FF2B5EF4-FFF2-40B4-BE49-F238E27FC236}">
                    <a16:creationId xmlns:a16="http://schemas.microsoft.com/office/drawing/2014/main" id="{9F0C6775-FCC5-44ED-9572-ED117383130B}"/>
                  </a:ext>
                </a:extLst>
              </p:cNvPr>
              <p:cNvSpPr/>
              <p:nvPr/>
            </p:nvSpPr>
            <p:spPr>
              <a:xfrm>
                <a:off x="2949903" y="1763890"/>
                <a:ext cx="624572" cy="343542"/>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50441 w 635793"/>
                  <a:gd name="connsiteY0" fmla="*/ 688495 h 688495"/>
                  <a:gd name="connsiteX1" fmla="*/ 18276 w 635793"/>
                  <a:gd name="connsiteY1" fmla="*/ 213755 h 688495"/>
                  <a:gd name="connsiteX2" fmla="*/ 469538 w 635793"/>
                  <a:gd name="connsiteY2" fmla="*/ 201880 h 688495"/>
                  <a:gd name="connsiteX3" fmla="*/ 635793 w 635793"/>
                  <a:gd name="connsiteY3" fmla="*/ 0 h 688495"/>
                  <a:gd name="connsiteX0" fmla="*/ 150441 w 635793"/>
                  <a:gd name="connsiteY0" fmla="*/ 688495 h 688495"/>
                  <a:gd name="connsiteX1" fmla="*/ 18276 w 635793"/>
                  <a:gd name="connsiteY1" fmla="*/ 42938 h 688495"/>
                  <a:gd name="connsiteX2" fmla="*/ 469538 w 635793"/>
                  <a:gd name="connsiteY2" fmla="*/ 201880 h 688495"/>
                  <a:gd name="connsiteX3" fmla="*/ 635793 w 635793"/>
                  <a:gd name="connsiteY3" fmla="*/ 0 h 688495"/>
                  <a:gd name="connsiteX0" fmla="*/ 109223 w 652415"/>
                  <a:gd name="connsiteY0" fmla="*/ 254882 h 254882"/>
                  <a:gd name="connsiteX1" fmla="*/ 34898 w 652415"/>
                  <a:gd name="connsiteY1" fmla="*/ 42938 h 254882"/>
                  <a:gd name="connsiteX2" fmla="*/ 486160 w 652415"/>
                  <a:gd name="connsiteY2" fmla="*/ 201880 h 254882"/>
                  <a:gd name="connsiteX3" fmla="*/ 652415 w 652415"/>
                  <a:gd name="connsiteY3" fmla="*/ 0 h 254882"/>
                  <a:gd name="connsiteX0" fmla="*/ 81378 w 624570"/>
                  <a:gd name="connsiteY0" fmla="*/ 343543 h 343543"/>
                  <a:gd name="connsiteX1" fmla="*/ 53325 w 624570"/>
                  <a:gd name="connsiteY1" fmla="*/ 201 h 343543"/>
                  <a:gd name="connsiteX2" fmla="*/ 458315 w 624570"/>
                  <a:gd name="connsiteY2" fmla="*/ 290541 h 343543"/>
                  <a:gd name="connsiteX3" fmla="*/ 624570 w 624570"/>
                  <a:gd name="connsiteY3" fmla="*/ 88661 h 343543"/>
                </a:gdLst>
                <a:ahLst/>
                <a:cxnLst>
                  <a:cxn ang="0">
                    <a:pos x="connsiteX0" y="connsiteY0"/>
                  </a:cxn>
                  <a:cxn ang="0">
                    <a:pos x="connsiteX1" y="connsiteY1"/>
                  </a:cxn>
                  <a:cxn ang="0">
                    <a:pos x="connsiteX2" y="connsiteY2"/>
                  </a:cxn>
                  <a:cxn ang="0">
                    <a:pos x="connsiteX3" y="connsiteY3"/>
                  </a:cxn>
                </a:cxnLst>
                <a:rect l="l" t="t" r="r" b="b"/>
                <a:pathLst>
                  <a:path w="624570" h="343543">
                    <a:moveTo>
                      <a:pt x="81378" y="343543"/>
                    </a:moveTo>
                    <a:cubicBezTo>
                      <a:pt x="-35396" y="42701"/>
                      <a:pt x="-9498" y="9035"/>
                      <a:pt x="53325" y="201"/>
                    </a:cubicBezTo>
                    <a:cubicBezTo>
                      <a:pt x="116148" y="-8633"/>
                      <a:pt x="363108" y="275798"/>
                      <a:pt x="458315" y="290541"/>
                    </a:cubicBezTo>
                    <a:cubicBezTo>
                      <a:pt x="553522" y="305284"/>
                      <a:pt x="592903" y="130225"/>
                      <a:pt x="624570" y="88661"/>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51" name="Freeform: Shape 50">
                <a:extLst>
                  <a:ext uri="{FF2B5EF4-FFF2-40B4-BE49-F238E27FC236}">
                    <a16:creationId xmlns:a16="http://schemas.microsoft.com/office/drawing/2014/main" id="{05F45E67-6DBB-4D52-AFF3-0298C509A564}"/>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52" name="Rectangle 51">
                <a:extLst>
                  <a:ext uri="{FF2B5EF4-FFF2-40B4-BE49-F238E27FC236}">
                    <a16:creationId xmlns:a16="http://schemas.microsoft.com/office/drawing/2014/main" id="{C086F728-A724-4C2A-9927-2B5F1BD8B41C}"/>
                  </a:ext>
                </a:extLst>
              </p:cNvPr>
              <p:cNvSpPr/>
              <p:nvPr/>
            </p:nvSpPr>
            <p:spPr>
              <a:xfrm flipH="1" flipV="1">
                <a:off x="2984602" y="2082006"/>
                <a:ext cx="57384" cy="636648"/>
              </a:xfrm>
              <a:prstGeom prst="rect">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53" name="Rectangle 52">
                <a:extLst>
                  <a:ext uri="{FF2B5EF4-FFF2-40B4-BE49-F238E27FC236}">
                    <a16:creationId xmlns:a16="http://schemas.microsoft.com/office/drawing/2014/main" id="{8F3A7CEE-CB5A-4EB6-ABEF-FC628CEDB287}"/>
                  </a:ext>
                </a:extLst>
              </p:cNvPr>
              <p:cNvSpPr/>
              <p:nvPr/>
            </p:nvSpPr>
            <p:spPr>
              <a:xfrm>
                <a:off x="3276190" y="2912895"/>
                <a:ext cx="60189" cy="783268"/>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4" name="Cube 53">
                <a:extLst>
                  <a:ext uri="{FF2B5EF4-FFF2-40B4-BE49-F238E27FC236}">
                    <a16:creationId xmlns:a16="http://schemas.microsoft.com/office/drawing/2014/main" id="{D1B316A0-D4A7-4E89-92CC-A0F1E069A605}"/>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5" name="Rectangle: Rounded Corners 54">
                <a:extLst>
                  <a:ext uri="{FF2B5EF4-FFF2-40B4-BE49-F238E27FC236}">
                    <a16:creationId xmlns:a16="http://schemas.microsoft.com/office/drawing/2014/main" id="{C7DD6AC3-423E-4636-BAFA-E66D4952A252}"/>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6" name="Oval 55">
                <a:extLst>
                  <a:ext uri="{FF2B5EF4-FFF2-40B4-BE49-F238E27FC236}">
                    <a16:creationId xmlns:a16="http://schemas.microsoft.com/office/drawing/2014/main" id="{1E466543-592E-4578-B64D-5C526652EC4A}"/>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7" name="Oval 56">
                <a:extLst>
                  <a:ext uri="{FF2B5EF4-FFF2-40B4-BE49-F238E27FC236}">
                    <a16:creationId xmlns:a16="http://schemas.microsoft.com/office/drawing/2014/main" id="{9BFC08EB-117A-4010-8008-898FF767E0D4}"/>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49" name="TextBox 48">
              <a:extLst>
                <a:ext uri="{FF2B5EF4-FFF2-40B4-BE49-F238E27FC236}">
                  <a16:creationId xmlns:a16="http://schemas.microsoft.com/office/drawing/2014/main" id="{19A7DD64-A7E4-407B-9EBF-970E59C58673}"/>
                </a:ext>
              </a:extLst>
            </p:cNvPr>
            <p:cNvSpPr txBox="1"/>
            <p:nvPr/>
          </p:nvSpPr>
          <p:spPr>
            <a:xfrm>
              <a:off x="3415258" y="1811299"/>
              <a:ext cx="1266998" cy="334356"/>
            </a:xfrm>
            <a:prstGeom prst="rect">
              <a:avLst/>
            </a:prstGeom>
            <a:noFill/>
          </p:spPr>
          <p:txBody>
            <a:bodyPr wrap="square" rtlCol="0">
              <a:spAutoFit/>
            </a:bodyPr>
            <a:lstStyle/>
            <a:p>
              <a:r>
                <a:rPr lang="en-ZA" b="1" dirty="0"/>
                <a:t>-65mV</a:t>
              </a:r>
            </a:p>
          </p:txBody>
        </p:sp>
      </p:grpSp>
    </p:spTree>
    <p:extLst>
      <p:ext uri="{BB962C8B-B14F-4D97-AF65-F5344CB8AC3E}">
        <p14:creationId xmlns:p14="http://schemas.microsoft.com/office/powerpoint/2010/main" val="1474269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00977 0.0044 L 0.00977 0.00463 C 0.02813 0.0206 0.02136 0.0125 0.03112 0.02547 C 0.03191 0.02755 0.03256 0.02986 0.03347 0.03172 C 0.03803 0.04144 0.0362 0.03449 0.03946 0.04445 C 0.04401 0.05857 0.04024 0.04746 0.04297 0.05926 C 0.0448 0.0669 0.04545 0.06783 0.04779 0.07408 C 0.04818 0.07685 0.04857 0.07986 0.04896 0.08264 C 0.04935 0.08472 0.05013 0.08681 0.05013 0.08889 C 0.05092 0.10579 0.05066 0.12269 0.05131 0.13959 C 0.05144 0.1426 0.05235 0.14537 0.05261 0.14815 C 0.05691 0.19422 0.05131 0.14329 0.05495 0.1757 C 0.05534 0.18635 0.0556 0.19676 0.05612 0.20741 C 0.05638 0.21158 0.05704 0.21574 0.0573 0.22014 C 0.05782 0.2257 0.05808 0.23148 0.05847 0.23704 C 0.05977 0.36898 0.05964 0.32176 0.05964 0.37871 L 0.05131 0.47199 " pathEditMode="relative" rAng="0" ptsTypes="AAAAAAAAAAAAAAAAA">
                                      <p:cBhvr>
                                        <p:cTn id="6" dur="2000" fill="hold"/>
                                        <p:tgtEl>
                                          <p:spTgt spid="43"/>
                                        </p:tgtEl>
                                        <p:attrNameLst>
                                          <p:attrName>ppt_x</p:attrName>
                                          <p:attrName>ppt_y</p:attrName>
                                        </p:attrNameLst>
                                      </p:cBhvr>
                                      <p:rCtr x="2487" y="23380"/>
                                    </p:animMotion>
                                  </p:childTnLst>
                                </p:cTn>
                              </p:par>
                              <p:par>
                                <p:cTn id="7" presetID="0" presetClass="path" presetSubtype="0" accel="50000" decel="50000" fill="hold" grpId="0" nodeType="withEffect">
                                  <p:stCondLst>
                                    <p:cond delay="0"/>
                                  </p:stCondLst>
                                  <p:childTnLst>
                                    <p:animMotion origin="layout" path="M 3.75E-6 -2.59259E-6 L 3.75E-6 0.00023 C -0.00105 -0.01111 -0.00183 -0.02199 -0.00339 -0.0331 C -0.00417 -0.03773 -0.00599 -0.04236 -0.00677 -0.04745 C -0.00834 -0.05671 -0.00873 -0.06643 -0.01016 -0.07615 C -0.01094 -0.08148 -0.01289 -0.0868 -0.01355 -0.09236 C -0.01511 -0.10278 -0.01589 -0.11296 -0.01732 -0.12315 C -0.01589 -0.15717 -0.01589 -0.19143 -0.01355 -0.22569 C -0.01328 -0.23194 -0.01211 -0.23796 -0.01016 -0.24398 C -0.00977 -0.24629 -0.00795 -0.24815 -0.00677 -0.25023 C -0.0056 -0.25301 -0.00417 -0.25555 -0.00339 -0.25833 C 0.00299 -0.27685 -0.00417 -0.26458 0.00716 -0.28102 C 0.00833 -0.28495 0.00872 -0.28935 0.01067 -0.29328 C 0.01484 -0.30347 0.01705 -0.30509 0.02422 -0.31365 C 0.02656 -0.3199 0.02916 -0.32592 0.03151 -0.3324 C 0.03255 -0.33565 0.03333 -0.33912 0.03489 -0.34236 C 0.03971 -0.35393 0.0375 -0.34282 0.04166 -0.35671 C 0.04323 -0.36134 0.04362 -0.36643 0.04505 -0.37106 C 0.04583 -0.37407 0.04778 -0.37662 0.04843 -0.3794 C 0.05 -0.38264 0.05195 -0.38935 0.05195 -0.38935 " pathEditMode="relative" rAng="0" ptsTypes="AAAAAAAAAAAAAAAAAAAA">
                                      <p:cBhvr>
                                        <p:cTn id="8" dur="2000" fill="hold"/>
                                        <p:tgtEl>
                                          <p:spTgt spid="44"/>
                                        </p:tgtEl>
                                        <p:attrNameLst>
                                          <p:attrName>ppt_x</p:attrName>
                                          <p:attrName>ppt_y</p:attrName>
                                        </p:attrNameLst>
                                      </p:cBhvr>
                                      <p:rCtr x="1732" y="-19468"/>
                                    </p:animMotion>
                                  </p:childTnLst>
                                </p:cTn>
                              </p:par>
                              <p:par>
                                <p:cTn id="9" presetID="0" presetClass="path" presetSubtype="0" accel="50000" decel="50000" fill="hold" grpId="0" nodeType="withEffect">
                                  <p:stCondLst>
                                    <p:cond delay="0"/>
                                  </p:stCondLst>
                                  <p:childTnLst>
                                    <p:animMotion origin="layout" path="M 0.01784 0.01805 L 0.01784 0.01828 C 0.02136 0.0243 0.025 0.03032 0.02852 0.03703 C 0.03216 0.04398 0.0349 0.05069 0.03802 0.0581 C 0.03841 0.06018 0.03867 0.0625 0.03919 0.06458 C 0.04518 0.08565 0.03776 0.05324 0.04401 0.0794 C 0.0461 0.08796 0.04453 0.08518 0.04636 0.09629 C 0.04701 0.1 0.04805 0.10324 0.0487 0.10694 C 0.04987 0.11319 0.05052 0.12176 0.05117 0.12801 C 0.05065 0.13935 0.05078 0.15069 0.04987 0.1618 C 0.04961 0.1662 0.04818 0.17014 0.04753 0.17453 C 0.04714 0.17731 0.04675 0.18009 0.04636 0.1831 C 0.04466 0.19653 0.04505 0.19606 0.04401 0.21273 C 0.04362 0.24722 0.04375 0.28171 0.04284 0.31643 C 0.04258 0.32222 0.04089 0.32754 0.04037 0.33333 C 0.03998 0.33819 0.03972 0.34328 0.03919 0.34815 C 0.03893 0.35023 0.03841 0.35231 0.03802 0.3544 C 0.03711 0.36041 0.0362 0.36759 0.03568 0.37361 C 0.03438 0.38588 0.03451 0.38217 0.03451 0.38842 " pathEditMode="relative" rAng="0" ptsTypes="AAAAAAAAAAAAAAAAAAA">
                                      <p:cBhvr>
                                        <p:cTn id="10" dur="2000" fill="hold"/>
                                        <p:tgtEl>
                                          <p:spTgt spid="46"/>
                                        </p:tgtEl>
                                        <p:attrNameLst>
                                          <p:attrName>ppt_x</p:attrName>
                                          <p:attrName>ppt_y</p:attrName>
                                        </p:attrNameLst>
                                      </p:cBhvr>
                                      <p:rCtr x="1667" y="18519"/>
                                    </p:animMotion>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7"/>
                                        </p:tgtEl>
                                        <p:attrNameLst>
                                          <p:attrName>style.visibility</p:attrName>
                                        </p:attrNameLst>
                                      </p:cBhvr>
                                      <p:to>
                                        <p:strVal val="visible"/>
                                      </p:to>
                                    </p:set>
                                    <p:animEffect transition="in" filter="fade">
                                      <p:cBhvr>
                                        <p:cTn id="15"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4" grpId="0" animBg="1"/>
      <p:bldP spid="4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1"/>
          <p:cNvSpPr txBox="1">
            <a:spLocks/>
          </p:cNvSpPr>
          <p:nvPr/>
        </p:nvSpPr>
        <p:spPr>
          <a:xfrm>
            <a:off x="1828800" y="58738"/>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dirty="0"/>
              <a:t>Neurons compute by integrating excitatory and inhibitory synaptic input.</a:t>
            </a:r>
          </a:p>
        </p:txBody>
      </p:sp>
      <p:sp>
        <p:nvSpPr>
          <p:cNvPr id="33" name="Title 1">
            <a:extLst>
              <a:ext uri="{FF2B5EF4-FFF2-40B4-BE49-F238E27FC236}">
                <a16:creationId xmlns:a16="http://schemas.microsoft.com/office/drawing/2014/main" id="{5EA85EA5-3007-4408-B2F6-761270B3E5FD}"/>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rPr>
              <a:t>Ionic movement</a:t>
            </a:r>
          </a:p>
        </p:txBody>
      </p:sp>
      <p:pic>
        <p:nvPicPr>
          <p:cNvPr id="30" name="Picture 29">
            <a:extLst>
              <a:ext uri="{FF2B5EF4-FFF2-40B4-BE49-F238E27FC236}">
                <a16:creationId xmlns:a16="http://schemas.microsoft.com/office/drawing/2014/main" id="{74DDF41F-21ED-431C-842F-A3B65BC1E0EA}"/>
              </a:ext>
            </a:extLst>
          </p:cNvPr>
          <p:cNvPicPr>
            <a:picLocks noChangeAspect="1"/>
          </p:cNvPicPr>
          <p:nvPr/>
        </p:nvPicPr>
        <p:blipFill>
          <a:blip r:embed="rId3"/>
          <a:stretch>
            <a:fillRect/>
          </a:stretch>
        </p:blipFill>
        <p:spPr>
          <a:xfrm>
            <a:off x="5228317" y="3814379"/>
            <a:ext cx="6422029" cy="2860294"/>
          </a:xfrm>
          <a:prstGeom prst="rect">
            <a:avLst/>
          </a:prstGeom>
        </p:spPr>
      </p:pic>
      <p:sp>
        <p:nvSpPr>
          <p:cNvPr id="44" name="Oval 43">
            <a:extLst>
              <a:ext uri="{FF2B5EF4-FFF2-40B4-BE49-F238E27FC236}">
                <a16:creationId xmlns:a16="http://schemas.microsoft.com/office/drawing/2014/main" id="{2B2DD567-59A1-4302-8170-1002A4E464DC}"/>
              </a:ext>
            </a:extLst>
          </p:cNvPr>
          <p:cNvSpPr/>
          <p:nvPr/>
        </p:nvSpPr>
        <p:spPr>
          <a:xfrm>
            <a:off x="6798745" y="4023593"/>
            <a:ext cx="601108" cy="594783"/>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000" b="1" dirty="0"/>
              <a:t> +</a:t>
            </a:r>
          </a:p>
        </p:txBody>
      </p:sp>
      <p:sp>
        <p:nvSpPr>
          <p:cNvPr id="31" name="TextBox 30">
            <a:extLst>
              <a:ext uri="{FF2B5EF4-FFF2-40B4-BE49-F238E27FC236}">
                <a16:creationId xmlns:a16="http://schemas.microsoft.com/office/drawing/2014/main" id="{A7545E0D-0C2F-47F4-849D-0118817B2234}"/>
              </a:ext>
            </a:extLst>
          </p:cNvPr>
          <p:cNvSpPr txBox="1"/>
          <p:nvPr/>
        </p:nvSpPr>
        <p:spPr>
          <a:xfrm>
            <a:off x="1481591" y="3322935"/>
            <a:ext cx="2568011" cy="461665"/>
          </a:xfrm>
          <a:prstGeom prst="rect">
            <a:avLst/>
          </a:prstGeom>
          <a:noFill/>
        </p:spPr>
        <p:txBody>
          <a:bodyPr wrap="none" rtlCol="0">
            <a:spAutoFit/>
          </a:bodyPr>
          <a:lstStyle/>
          <a:p>
            <a:r>
              <a:rPr lang="en-ZA" sz="2400" b="1" dirty="0"/>
              <a:t>Extracellular space</a:t>
            </a:r>
          </a:p>
        </p:txBody>
      </p:sp>
      <p:sp>
        <p:nvSpPr>
          <p:cNvPr id="32" name="TextBox 31">
            <a:extLst>
              <a:ext uri="{FF2B5EF4-FFF2-40B4-BE49-F238E27FC236}">
                <a16:creationId xmlns:a16="http://schemas.microsoft.com/office/drawing/2014/main" id="{10C5C43A-2A7C-4F7A-AA6A-55950D32C4B8}"/>
              </a:ext>
            </a:extLst>
          </p:cNvPr>
          <p:cNvSpPr txBox="1"/>
          <p:nvPr/>
        </p:nvSpPr>
        <p:spPr>
          <a:xfrm>
            <a:off x="7562880" y="3288306"/>
            <a:ext cx="2520242" cy="461665"/>
          </a:xfrm>
          <a:prstGeom prst="rect">
            <a:avLst/>
          </a:prstGeom>
          <a:noFill/>
        </p:spPr>
        <p:txBody>
          <a:bodyPr wrap="none" rtlCol="0">
            <a:spAutoFit/>
          </a:bodyPr>
          <a:lstStyle/>
          <a:p>
            <a:r>
              <a:rPr lang="en-ZA" sz="2400" b="1" dirty="0"/>
              <a:t>Intracellular space</a:t>
            </a:r>
          </a:p>
        </p:txBody>
      </p:sp>
      <p:sp>
        <p:nvSpPr>
          <p:cNvPr id="35" name="Oval 34">
            <a:extLst>
              <a:ext uri="{FF2B5EF4-FFF2-40B4-BE49-F238E27FC236}">
                <a16:creationId xmlns:a16="http://schemas.microsoft.com/office/drawing/2014/main" id="{9B921DDA-E428-43A4-9816-5B88A90890DE}"/>
              </a:ext>
            </a:extLst>
          </p:cNvPr>
          <p:cNvSpPr/>
          <p:nvPr/>
        </p:nvSpPr>
        <p:spPr>
          <a:xfrm>
            <a:off x="8253825" y="4265107"/>
            <a:ext cx="601108" cy="594783"/>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000" b="1" dirty="0"/>
              <a:t> +</a:t>
            </a:r>
          </a:p>
        </p:txBody>
      </p:sp>
      <p:sp>
        <p:nvSpPr>
          <p:cNvPr id="39" name="Oval 38">
            <a:extLst>
              <a:ext uri="{FF2B5EF4-FFF2-40B4-BE49-F238E27FC236}">
                <a16:creationId xmlns:a16="http://schemas.microsoft.com/office/drawing/2014/main" id="{5B544EB1-77FB-49AB-A2E1-F7641224131C}"/>
              </a:ext>
            </a:extLst>
          </p:cNvPr>
          <p:cNvSpPr/>
          <p:nvPr/>
        </p:nvSpPr>
        <p:spPr>
          <a:xfrm>
            <a:off x="9482014" y="4852734"/>
            <a:ext cx="601108" cy="594783"/>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000" b="1" dirty="0"/>
              <a:t> +</a:t>
            </a:r>
          </a:p>
        </p:txBody>
      </p:sp>
      <p:sp>
        <p:nvSpPr>
          <p:cNvPr id="41" name="Oval 40">
            <a:extLst>
              <a:ext uri="{FF2B5EF4-FFF2-40B4-BE49-F238E27FC236}">
                <a16:creationId xmlns:a16="http://schemas.microsoft.com/office/drawing/2014/main" id="{A4EA9B87-EB18-4539-9B56-E3473907944B}"/>
              </a:ext>
            </a:extLst>
          </p:cNvPr>
          <p:cNvSpPr/>
          <p:nvPr/>
        </p:nvSpPr>
        <p:spPr>
          <a:xfrm>
            <a:off x="9128335" y="5684895"/>
            <a:ext cx="601108" cy="594783"/>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000" b="1" dirty="0"/>
              <a:t> +</a:t>
            </a:r>
          </a:p>
        </p:txBody>
      </p:sp>
      <p:sp>
        <p:nvSpPr>
          <p:cNvPr id="42" name="Oval 41">
            <a:extLst>
              <a:ext uri="{FF2B5EF4-FFF2-40B4-BE49-F238E27FC236}">
                <a16:creationId xmlns:a16="http://schemas.microsoft.com/office/drawing/2014/main" id="{AE2687FD-F10B-4EC8-9553-DCF2A27734A6}"/>
              </a:ext>
            </a:extLst>
          </p:cNvPr>
          <p:cNvSpPr/>
          <p:nvPr/>
        </p:nvSpPr>
        <p:spPr>
          <a:xfrm>
            <a:off x="3448494" y="4947134"/>
            <a:ext cx="601108" cy="594783"/>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000" b="1" dirty="0"/>
              <a:t> +</a:t>
            </a:r>
          </a:p>
        </p:txBody>
      </p:sp>
      <p:sp>
        <p:nvSpPr>
          <p:cNvPr id="45" name="TextBox 44">
            <a:extLst>
              <a:ext uri="{FF2B5EF4-FFF2-40B4-BE49-F238E27FC236}">
                <a16:creationId xmlns:a16="http://schemas.microsoft.com/office/drawing/2014/main" id="{CEABC0D4-6BB1-417F-87AE-704CFB3ADCA7}"/>
              </a:ext>
            </a:extLst>
          </p:cNvPr>
          <p:cNvSpPr txBox="1"/>
          <p:nvPr/>
        </p:nvSpPr>
        <p:spPr>
          <a:xfrm>
            <a:off x="2331615" y="1952558"/>
            <a:ext cx="7800020" cy="523220"/>
          </a:xfrm>
          <a:prstGeom prst="rect">
            <a:avLst/>
          </a:prstGeom>
          <a:noFill/>
        </p:spPr>
        <p:txBody>
          <a:bodyPr wrap="none" rtlCol="0">
            <a:spAutoFit/>
          </a:bodyPr>
          <a:lstStyle/>
          <a:p>
            <a:r>
              <a:rPr lang="en-ZA" sz="2800" b="1" dirty="0">
                <a:solidFill>
                  <a:srgbClr val="FF0000"/>
                </a:solidFill>
              </a:rPr>
              <a:t>Diffusion: </a:t>
            </a:r>
            <a:r>
              <a:rPr lang="en-ZA" sz="2800" dirty="0"/>
              <a:t>Ions move down concentration gradients</a:t>
            </a:r>
          </a:p>
        </p:txBody>
      </p:sp>
      <p:sp>
        <p:nvSpPr>
          <p:cNvPr id="58" name="Oval 57">
            <a:extLst>
              <a:ext uri="{FF2B5EF4-FFF2-40B4-BE49-F238E27FC236}">
                <a16:creationId xmlns:a16="http://schemas.microsoft.com/office/drawing/2014/main" id="{ADF6EA56-0FA8-4AD8-BDE9-AEE289276BAB}"/>
              </a:ext>
            </a:extLst>
          </p:cNvPr>
          <p:cNvSpPr/>
          <p:nvPr/>
        </p:nvSpPr>
        <p:spPr>
          <a:xfrm>
            <a:off x="6798745" y="5621102"/>
            <a:ext cx="601108" cy="594783"/>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000" b="1" dirty="0"/>
              <a:t> +</a:t>
            </a:r>
          </a:p>
        </p:txBody>
      </p:sp>
    </p:spTree>
    <p:extLst>
      <p:ext uri="{BB962C8B-B14F-4D97-AF65-F5344CB8AC3E}">
        <p14:creationId xmlns:p14="http://schemas.microsoft.com/office/powerpoint/2010/main" val="1286026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66667E-6 -2.59259E-6 L -0.33958 0.0088 " pathEditMode="relative" rAng="0" ptsTypes="AA">
                                      <p:cBhvr>
                                        <p:cTn id="6" dur="2000" fill="hold"/>
                                        <p:tgtEl>
                                          <p:spTgt spid="44"/>
                                        </p:tgtEl>
                                        <p:attrNameLst>
                                          <p:attrName>ppt_x</p:attrName>
                                          <p:attrName>ppt_y</p:attrName>
                                        </p:attrNameLst>
                                      </p:cBhvr>
                                      <p:rCtr x="-16979" y="440"/>
                                    </p:animMotion>
                                  </p:childTnLst>
                                </p:cTn>
                              </p:par>
                              <p:par>
                                <p:cTn id="7" presetID="42" presetClass="path" presetSubtype="0" accel="50000" decel="50000" fill="hold" grpId="0" nodeType="withEffect">
                                  <p:stCondLst>
                                    <p:cond delay="0"/>
                                  </p:stCondLst>
                                  <p:childTnLst>
                                    <p:animMotion origin="layout" path="M -1.66667E-6 0.00857 L -0.325 -0.00185 " pathEditMode="relative" rAng="0" ptsTypes="AA">
                                      <p:cBhvr>
                                        <p:cTn id="8" dur="2000" fill="hold"/>
                                        <p:tgtEl>
                                          <p:spTgt spid="58"/>
                                        </p:tgtEl>
                                        <p:attrNameLst>
                                          <p:attrName>ppt_x</p:attrName>
                                          <p:attrName>ppt_y</p:attrName>
                                        </p:attrNameLst>
                                      </p:cBhvr>
                                      <p:rCtr x="-16250" y="-53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5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1"/>
          <p:cNvSpPr txBox="1">
            <a:spLocks/>
          </p:cNvSpPr>
          <p:nvPr/>
        </p:nvSpPr>
        <p:spPr>
          <a:xfrm>
            <a:off x="1828800" y="58738"/>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dirty="0"/>
              <a:t>Neurons compute by integrating excitatory and inhibitory synaptic input.</a:t>
            </a:r>
          </a:p>
        </p:txBody>
      </p:sp>
      <p:sp>
        <p:nvSpPr>
          <p:cNvPr id="33" name="Title 1">
            <a:extLst>
              <a:ext uri="{FF2B5EF4-FFF2-40B4-BE49-F238E27FC236}">
                <a16:creationId xmlns:a16="http://schemas.microsoft.com/office/drawing/2014/main" id="{5EA85EA5-3007-4408-B2F6-761270B3E5FD}"/>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rPr>
              <a:t>Ionic movement</a:t>
            </a:r>
          </a:p>
        </p:txBody>
      </p:sp>
      <p:pic>
        <p:nvPicPr>
          <p:cNvPr id="30" name="Picture 29">
            <a:extLst>
              <a:ext uri="{FF2B5EF4-FFF2-40B4-BE49-F238E27FC236}">
                <a16:creationId xmlns:a16="http://schemas.microsoft.com/office/drawing/2014/main" id="{74DDF41F-21ED-431C-842F-A3B65BC1E0EA}"/>
              </a:ext>
            </a:extLst>
          </p:cNvPr>
          <p:cNvPicPr>
            <a:picLocks noChangeAspect="1"/>
          </p:cNvPicPr>
          <p:nvPr/>
        </p:nvPicPr>
        <p:blipFill>
          <a:blip r:embed="rId3"/>
          <a:stretch>
            <a:fillRect/>
          </a:stretch>
        </p:blipFill>
        <p:spPr>
          <a:xfrm>
            <a:off x="5113485" y="3784600"/>
            <a:ext cx="6422029" cy="2860294"/>
          </a:xfrm>
          <a:prstGeom prst="rect">
            <a:avLst/>
          </a:prstGeom>
        </p:spPr>
      </p:pic>
      <p:sp>
        <p:nvSpPr>
          <p:cNvPr id="44" name="Oval 43">
            <a:extLst>
              <a:ext uri="{FF2B5EF4-FFF2-40B4-BE49-F238E27FC236}">
                <a16:creationId xmlns:a16="http://schemas.microsoft.com/office/drawing/2014/main" id="{2B2DD567-59A1-4302-8170-1002A4E464DC}"/>
              </a:ext>
            </a:extLst>
          </p:cNvPr>
          <p:cNvSpPr/>
          <p:nvPr/>
        </p:nvSpPr>
        <p:spPr>
          <a:xfrm>
            <a:off x="4143281" y="4035276"/>
            <a:ext cx="601108" cy="594783"/>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000" b="1" dirty="0"/>
              <a:t> +</a:t>
            </a:r>
          </a:p>
        </p:txBody>
      </p:sp>
      <p:sp>
        <p:nvSpPr>
          <p:cNvPr id="31" name="TextBox 30">
            <a:extLst>
              <a:ext uri="{FF2B5EF4-FFF2-40B4-BE49-F238E27FC236}">
                <a16:creationId xmlns:a16="http://schemas.microsoft.com/office/drawing/2014/main" id="{A7545E0D-0C2F-47F4-849D-0118817B2234}"/>
              </a:ext>
            </a:extLst>
          </p:cNvPr>
          <p:cNvSpPr txBox="1"/>
          <p:nvPr/>
        </p:nvSpPr>
        <p:spPr>
          <a:xfrm>
            <a:off x="1481591" y="3322935"/>
            <a:ext cx="2568011" cy="461665"/>
          </a:xfrm>
          <a:prstGeom prst="rect">
            <a:avLst/>
          </a:prstGeom>
          <a:noFill/>
        </p:spPr>
        <p:txBody>
          <a:bodyPr wrap="none" rtlCol="0">
            <a:spAutoFit/>
          </a:bodyPr>
          <a:lstStyle/>
          <a:p>
            <a:r>
              <a:rPr lang="en-ZA" sz="2400" b="1" dirty="0"/>
              <a:t>Extracellular space</a:t>
            </a:r>
          </a:p>
        </p:txBody>
      </p:sp>
      <p:sp>
        <p:nvSpPr>
          <p:cNvPr id="32" name="TextBox 31">
            <a:extLst>
              <a:ext uri="{FF2B5EF4-FFF2-40B4-BE49-F238E27FC236}">
                <a16:creationId xmlns:a16="http://schemas.microsoft.com/office/drawing/2014/main" id="{10C5C43A-2A7C-4F7A-AA6A-55950D32C4B8}"/>
              </a:ext>
            </a:extLst>
          </p:cNvPr>
          <p:cNvSpPr txBox="1"/>
          <p:nvPr/>
        </p:nvSpPr>
        <p:spPr>
          <a:xfrm>
            <a:off x="7562880" y="3288306"/>
            <a:ext cx="2520242" cy="461665"/>
          </a:xfrm>
          <a:prstGeom prst="rect">
            <a:avLst/>
          </a:prstGeom>
          <a:noFill/>
        </p:spPr>
        <p:txBody>
          <a:bodyPr wrap="none" rtlCol="0">
            <a:spAutoFit/>
          </a:bodyPr>
          <a:lstStyle/>
          <a:p>
            <a:r>
              <a:rPr lang="en-ZA" sz="2400" b="1" dirty="0"/>
              <a:t>Intracellular space</a:t>
            </a:r>
          </a:p>
        </p:txBody>
      </p:sp>
      <p:sp>
        <p:nvSpPr>
          <p:cNvPr id="42" name="Oval 41">
            <a:extLst>
              <a:ext uri="{FF2B5EF4-FFF2-40B4-BE49-F238E27FC236}">
                <a16:creationId xmlns:a16="http://schemas.microsoft.com/office/drawing/2014/main" id="{AE2687FD-F10B-4EC8-9553-DCF2A27734A6}"/>
              </a:ext>
            </a:extLst>
          </p:cNvPr>
          <p:cNvSpPr/>
          <p:nvPr/>
        </p:nvSpPr>
        <p:spPr>
          <a:xfrm>
            <a:off x="2951229" y="4790507"/>
            <a:ext cx="601108" cy="594783"/>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000" b="1" dirty="0"/>
              <a:t> +</a:t>
            </a:r>
          </a:p>
        </p:txBody>
      </p:sp>
      <p:sp>
        <p:nvSpPr>
          <p:cNvPr id="58" name="Oval 57">
            <a:extLst>
              <a:ext uri="{FF2B5EF4-FFF2-40B4-BE49-F238E27FC236}">
                <a16:creationId xmlns:a16="http://schemas.microsoft.com/office/drawing/2014/main" id="{ADF6EA56-0FA8-4AD8-BDE9-AEE289276BAB}"/>
              </a:ext>
            </a:extLst>
          </p:cNvPr>
          <p:cNvSpPr/>
          <p:nvPr/>
        </p:nvSpPr>
        <p:spPr>
          <a:xfrm>
            <a:off x="4362593" y="5992733"/>
            <a:ext cx="601108" cy="594783"/>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000" b="1" dirty="0"/>
              <a:t> +</a:t>
            </a:r>
          </a:p>
        </p:txBody>
      </p:sp>
      <p:sp>
        <p:nvSpPr>
          <p:cNvPr id="15" name="TextBox 14">
            <a:extLst>
              <a:ext uri="{FF2B5EF4-FFF2-40B4-BE49-F238E27FC236}">
                <a16:creationId xmlns:a16="http://schemas.microsoft.com/office/drawing/2014/main" id="{3BF6B7D6-21C9-4FA1-9436-3F679D69387A}"/>
              </a:ext>
            </a:extLst>
          </p:cNvPr>
          <p:cNvSpPr txBox="1"/>
          <p:nvPr/>
        </p:nvSpPr>
        <p:spPr>
          <a:xfrm>
            <a:off x="2951229" y="2002113"/>
            <a:ext cx="6289542" cy="523220"/>
          </a:xfrm>
          <a:prstGeom prst="rect">
            <a:avLst/>
          </a:prstGeom>
          <a:noFill/>
        </p:spPr>
        <p:txBody>
          <a:bodyPr wrap="none" rtlCol="0">
            <a:spAutoFit/>
          </a:bodyPr>
          <a:lstStyle/>
          <a:p>
            <a:r>
              <a:rPr lang="en-ZA" sz="2800" b="1" dirty="0">
                <a:solidFill>
                  <a:srgbClr val="FF0000"/>
                </a:solidFill>
              </a:rPr>
              <a:t>Drift: </a:t>
            </a:r>
            <a:r>
              <a:rPr lang="en-ZA" sz="2800" dirty="0"/>
              <a:t>Ions move down electrical gradients</a:t>
            </a:r>
          </a:p>
        </p:txBody>
      </p:sp>
      <p:sp>
        <p:nvSpPr>
          <p:cNvPr id="16" name="Oval 15">
            <a:extLst>
              <a:ext uri="{FF2B5EF4-FFF2-40B4-BE49-F238E27FC236}">
                <a16:creationId xmlns:a16="http://schemas.microsoft.com/office/drawing/2014/main" id="{2B65F693-8A09-41BD-9154-2D64960CD4F1}"/>
              </a:ext>
            </a:extLst>
          </p:cNvPr>
          <p:cNvSpPr/>
          <p:nvPr/>
        </p:nvSpPr>
        <p:spPr>
          <a:xfrm>
            <a:off x="9373876" y="4314730"/>
            <a:ext cx="601108" cy="594783"/>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ZA" sz="3200" b="1" dirty="0"/>
              <a:t>-</a:t>
            </a:r>
          </a:p>
        </p:txBody>
      </p:sp>
      <p:sp>
        <p:nvSpPr>
          <p:cNvPr id="17" name="Oval 16">
            <a:extLst>
              <a:ext uri="{FF2B5EF4-FFF2-40B4-BE49-F238E27FC236}">
                <a16:creationId xmlns:a16="http://schemas.microsoft.com/office/drawing/2014/main" id="{0642C118-735B-4D03-866A-063E7E74B5AB}"/>
              </a:ext>
            </a:extLst>
          </p:cNvPr>
          <p:cNvSpPr/>
          <p:nvPr/>
        </p:nvSpPr>
        <p:spPr>
          <a:xfrm>
            <a:off x="7262326" y="4425668"/>
            <a:ext cx="601108" cy="594783"/>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ZA" sz="3200" b="1" dirty="0"/>
              <a:t>-</a:t>
            </a:r>
          </a:p>
        </p:txBody>
      </p:sp>
      <p:sp>
        <p:nvSpPr>
          <p:cNvPr id="19" name="Oval 18">
            <a:extLst>
              <a:ext uri="{FF2B5EF4-FFF2-40B4-BE49-F238E27FC236}">
                <a16:creationId xmlns:a16="http://schemas.microsoft.com/office/drawing/2014/main" id="{A9AD2A85-34D0-4C9C-8C42-DD726464001C}"/>
              </a:ext>
            </a:extLst>
          </p:cNvPr>
          <p:cNvSpPr/>
          <p:nvPr/>
        </p:nvSpPr>
        <p:spPr>
          <a:xfrm>
            <a:off x="9281777" y="5409487"/>
            <a:ext cx="601108" cy="594783"/>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ZA" sz="3200" b="1" dirty="0"/>
              <a:t>-</a:t>
            </a:r>
          </a:p>
        </p:txBody>
      </p:sp>
      <p:sp>
        <p:nvSpPr>
          <p:cNvPr id="20" name="Oval 19">
            <a:extLst>
              <a:ext uri="{FF2B5EF4-FFF2-40B4-BE49-F238E27FC236}">
                <a16:creationId xmlns:a16="http://schemas.microsoft.com/office/drawing/2014/main" id="{2E59F8A9-2F5A-4D22-8138-6BAA600CA926}"/>
              </a:ext>
            </a:extLst>
          </p:cNvPr>
          <p:cNvSpPr/>
          <p:nvPr/>
        </p:nvSpPr>
        <p:spPr>
          <a:xfrm>
            <a:off x="2951229" y="5796414"/>
            <a:ext cx="601108" cy="594783"/>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000" b="1" dirty="0"/>
              <a:t> +</a:t>
            </a:r>
          </a:p>
        </p:txBody>
      </p:sp>
      <p:sp>
        <p:nvSpPr>
          <p:cNvPr id="21" name="Oval 20">
            <a:extLst>
              <a:ext uri="{FF2B5EF4-FFF2-40B4-BE49-F238E27FC236}">
                <a16:creationId xmlns:a16="http://schemas.microsoft.com/office/drawing/2014/main" id="{8052E75D-A9A9-493A-8CBF-B0CD9791CDB0}"/>
              </a:ext>
            </a:extLst>
          </p:cNvPr>
          <p:cNvSpPr/>
          <p:nvPr/>
        </p:nvSpPr>
        <p:spPr>
          <a:xfrm>
            <a:off x="7420075" y="5056082"/>
            <a:ext cx="601108" cy="594783"/>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ZA" sz="3200" b="1" dirty="0"/>
              <a:t>-</a:t>
            </a:r>
          </a:p>
        </p:txBody>
      </p:sp>
    </p:spTree>
    <p:extLst>
      <p:ext uri="{BB962C8B-B14F-4D97-AF65-F5344CB8AC3E}">
        <p14:creationId xmlns:p14="http://schemas.microsoft.com/office/powerpoint/2010/main" val="2482198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3.125E-6 -2.96296E-6 L 0.31055 -0.01504 " pathEditMode="relative" rAng="0" ptsTypes="AA">
                                      <p:cBhvr>
                                        <p:cTn id="6" dur="2000" fill="hold"/>
                                        <p:tgtEl>
                                          <p:spTgt spid="44"/>
                                        </p:tgtEl>
                                        <p:attrNameLst>
                                          <p:attrName>ppt_x</p:attrName>
                                          <p:attrName>ppt_y</p:attrName>
                                        </p:attrNameLst>
                                      </p:cBhvr>
                                      <p:rCtr x="15521" y="-764"/>
                                    </p:animMotion>
                                  </p:childTnLst>
                                </p:cTn>
                              </p:par>
                              <p:par>
                                <p:cTn id="7" presetID="42" presetClass="path" presetSubtype="0" accel="50000" decel="50000" fill="hold" grpId="0" nodeType="withEffect">
                                  <p:stCondLst>
                                    <p:cond delay="0"/>
                                  </p:stCondLst>
                                  <p:childTnLst>
                                    <p:animMotion origin="layout" path="M -1.875E-6 0.00856 L 0.34675 0.00278 " pathEditMode="relative" rAng="0" ptsTypes="AA">
                                      <p:cBhvr>
                                        <p:cTn id="8" dur="2000" fill="hold"/>
                                        <p:tgtEl>
                                          <p:spTgt spid="58"/>
                                        </p:tgtEl>
                                        <p:attrNameLst>
                                          <p:attrName>ppt_x</p:attrName>
                                          <p:attrName>ppt_y</p:attrName>
                                        </p:attrNameLst>
                                      </p:cBhvr>
                                      <p:rCtr x="17331" y="-301"/>
                                    </p:animMotion>
                                  </p:childTnLst>
                                </p:cTn>
                              </p:par>
                              <p:par>
                                <p:cTn id="9" presetID="42" presetClass="path" presetSubtype="0" accel="50000" decel="50000" fill="hold" grpId="0" nodeType="withEffect">
                                  <p:stCondLst>
                                    <p:cond delay="0"/>
                                  </p:stCondLst>
                                  <p:childTnLst>
                                    <p:animMotion origin="layout" path="M -2.5E-6 2.59259E-6 L -0.28047 0.02801 " pathEditMode="relative" rAng="0" ptsTypes="AA">
                                      <p:cBhvr>
                                        <p:cTn id="10" dur="2000" fill="hold"/>
                                        <p:tgtEl>
                                          <p:spTgt spid="17"/>
                                        </p:tgtEl>
                                        <p:attrNameLst>
                                          <p:attrName>ppt_x</p:attrName>
                                          <p:attrName>ppt_y</p:attrName>
                                        </p:attrNameLst>
                                      </p:cBhvr>
                                      <p:rCtr x="-14023" y="1389"/>
                                    </p:animMotion>
                                  </p:childTnLst>
                                </p:cTn>
                              </p:par>
                              <p:par>
                                <p:cTn id="11" presetID="42" presetClass="path" presetSubtype="0" accel="50000" decel="50000" fill="hold" grpId="0" nodeType="withEffect">
                                  <p:stCondLst>
                                    <p:cond delay="0"/>
                                  </p:stCondLst>
                                  <p:childTnLst>
                                    <p:animMotion origin="layout" path="M -3.125E-6 4.44444E-6 L -0.28047 0.028 " pathEditMode="relative" rAng="0" ptsTypes="AA">
                                      <p:cBhvr>
                                        <p:cTn id="12" dur="2000" fill="hold"/>
                                        <p:tgtEl>
                                          <p:spTgt spid="21"/>
                                        </p:tgtEl>
                                        <p:attrNameLst>
                                          <p:attrName>ppt_x</p:attrName>
                                          <p:attrName>ppt_y</p:attrName>
                                        </p:attrNameLst>
                                      </p:cBhvr>
                                      <p:rCtr x="-14023" y="138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58" grpId="0" animBg="1"/>
      <p:bldP spid="17" grpId="0" animBg="1"/>
      <p:bldP spid="2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1"/>
          <p:cNvSpPr txBox="1">
            <a:spLocks/>
          </p:cNvSpPr>
          <p:nvPr/>
        </p:nvSpPr>
        <p:spPr>
          <a:xfrm>
            <a:off x="1828800" y="58738"/>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dirty="0"/>
              <a:t>Neurons compute by integrating excitatory and inhibitory synaptic input.</a:t>
            </a:r>
          </a:p>
        </p:txBody>
      </p:sp>
      <p:sp>
        <p:nvSpPr>
          <p:cNvPr id="33" name="Title 1">
            <a:extLst>
              <a:ext uri="{FF2B5EF4-FFF2-40B4-BE49-F238E27FC236}">
                <a16:creationId xmlns:a16="http://schemas.microsoft.com/office/drawing/2014/main" id="{5EA85EA5-3007-4408-B2F6-761270B3E5FD}"/>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rPr>
              <a:t>Ionic movement</a:t>
            </a:r>
          </a:p>
        </p:txBody>
      </p:sp>
      <p:pic>
        <p:nvPicPr>
          <p:cNvPr id="30" name="Picture 29">
            <a:extLst>
              <a:ext uri="{FF2B5EF4-FFF2-40B4-BE49-F238E27FC236}">
                <a16:creationId xmlns:a16="http://schemas.microsoft.com/office/drawing/2014/main" id="{74DDF41F-21ED-431C-842F-A3B65BC1E0EA}"/>
              </a:ext>
            </a:extLst>
          </p:cNvPr>
          <p:cNvPicPr>
            <a:picLocks noChangeAspect="1"/>
          </p:cNvPicPr>
          <p:nvPr/>
        </p:nvPicPr>
        <p:blipFill>
          <a:blip r:embed="rId3"/>
          <a:stretch>
            <a:fillRect/>
          </a:stretch>
        </p:blipFill>
        <p:spPr>
          <a:xfrm>
            <a:off x="5113485" y="3784600"/>
            <a:ext cx="6422029" cy="2860294"/>
          </a:xfrm>
          <a:prstGeom prst="rect">
            <a:avLst/>
          </a:prstGeom>
        </p:spPr>
      </p:pic>
      <p:sp>
        <p:nvSpPr>
          <p:cNvPr id="44" name="Oval 43">
            <a:extLst>
              <a:ext uri="{FF2B5EF4-FFF2-40B4-BE49-F238E27FC236}">
                <a16:creationId xmlns:a16="http://schemas.microsoft.com/office/drawing/2014/main" id="{2B2DD567-59A1-4302-8170-1002A4E464DC}"/>
              </a:ext>
            </a:extLst>
          </p:cNvPr>
          <p:cNvSpPr/>
          <p:nvPr/>
        </p:nvSpPr>
        <p:spPr>
          <a:xfrm>
            <a:off x="4143281" y="4035276"/>
            <a:ext cx="601108" cy="594783"/>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000" b="1" dirty="0"/>
              <a:t> +</a:t>
            </a:r>
          </a:p>
        </p:txBody>
      </p:sp>
      <p:sp>
        <p:nvSpPr>
          <p:cNvPr id="31" name="TextBox 30">
            <a:extLst>
              <a:ext uri="{FF2B5EF4-FFF2-40B4-BE49-F238E27FC236}">
                <a16:creationId xmlns:a16="http://schemas.microsoft.com/office/drawing/2014/main" id="{A7545E0D-0C2F-47F4-849D-0118817B2234}"/>
              </a:ext>
            </a:extLst>
          </p:cNvPr>
          <p:cNvSpPr txBox="1"/>
          <p:nvPr/>
        </p:nvSpPr>
        <p:spPr>
          <a:xfrm>
            <a:off x="1481591" y="3322935"/>
            <a:ext cx="2568011" cy="461665"/>
          </a:xfrm>
          <a:prstGeom prst="rect">
            <a:avLst/>
          </a:prstGeom>
          <a:noFill/>
        </p:spPr>
        <p:txBody>
          <a:bodyPr wrap="none" rtlCol="0">
            <a:spAutoFit/>
          </a:bodyPr>
          <a:lstStyle/>
          <a:p>
            <a:r>
              <a:rPr lang="en-ZA" sz="2400" b="1" dirty="0"/>
              <a:t>Extracellular space</a:t>
            </a:r>
          </a:p>
        </p:txBody>
      </p:sp>
      <p:sp>
        <p:nvSpPr>
          <p:cNvPr id="32" name="TextBox 31">
            <a:extLst>
              <a:ext uri="{FF2B5EF4-FFF2-40B4-BE49-F238E27FC236}">
                <a16:creationId xmlns:a16="http://schemas.microsoft.com/office/drawing/2014/main" id="{10C5C43A-2A7C-4F7A-AA6A-55950D32C4B8}"/>
              </a:ext>
            </a:extLst>
          </p:cNvPr>
          <p:cNvSpPr txBox="1"/>
          <p:nvPr/>
        </p:nvSpPr>
        <p:spPr>
          <a:xfrm>
            <a:off x="7562880" y="3288306"/>
            <a:ext cx="2520242" cy="461665"/>
          </a:xfrm>
          <a:prstGeom prst="rect">
            <a:avLst/>
          </a:prstGeom>
          <a:noFill/>
        </p:spPr>
        <p:txBody>
          <a:bodyPr wrap="none" rtlCol="0">
            <a:spAutoFit/>
          </a:bodyPr>
          <a:lstStyle/>
          <a:p>
            <a:r>
              <a:rPr lang="en-ZA" sz="2400" b="1" dirty="0"/>
              <a:t>Intracellular space</a:t>
            </a:r>
          </a:p>
        </p:txBody>
      </p:sp>
      <p:sp>
        <p:nvSpPr>
          <p:cNvPr id="42" name="Oval 41">
            <a:extLst>
              <a:ext uri="{FF2B5EF4-FFF2-40B4-BE49-F238E27FC236}">
                <a16:creationId xmlns:a16="http://schemas.microsoft.com/office/drawing/2014/main" id="{AE2687FD-F10B-4EC8-9553-DCF2A27734A6}"/>
              </a:ext>
            </a:extLst>
          </p:cNvPr>
          <p:cNvSpPr/>
          <p:nvPr/>
        </p:nvSpPr>
        <p:spPr>
          <a:xfrm>
            <a:off x="2951229" y="4790507"/>
            <a:ext cx="601108" cy="594783"/>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000" b="1" dirty="0"/>
              <a:t> +</a:t>
            </a:r>
          </a:p>
        </p:txBody>
      </p:sp>
      <p:sp>
        <p:nvSpPr>
          <p:cNvPr id="58" name="Oval 57">
            <a:extLst>
              <a:ext uri="{FF2B5EF4-FFF2-40B4-BE49-F238E27FC236}">
                <a16:creationId xmlns:a16="http://schemas.microsoft.com/office/drawing/2014/main" id="{ADF6EA56-0FA8-4AD8-BDE9-AEE289276BAB}"/>
              </a:ext>
            </a:extLst>
          </p:cNvPr>
          <p:cNvSpPr/>
          <p:nvPr/>
        </p:nvSpPr>
        <p:spPr>
          <a:xfrm>
            <a:off x="4362593" y="5992733"/>
            <a:ext cx="601108" cy="594783"/>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000" b="1" dirty="0"/>
              <a:t> +</a:t>
            </a:r>
          </a:p>
        </p:txBody>
      </p:sp>
      <p:sp>
        <p:nvSpPr>
          <p:cNvPr id="15" name="TextBox 14">
            <a:extLst>
              <a:ext uri="{FF2B5EF4-FFF2-40B4-BE49-F238E27FC236}">
                <a16:creationId xmlns:a16="http://schemas.microsoft.com/office/drawing/2014/main" id="{3BF6B7D6-21C9-4FA1-9436-3F679D69387A}"/>
              </a:ext>
            </a:extLst>
          </p:cNvPr>
          <p:cNvSpPr txBox="1"/>
          <p:nvPr/>
        </p:nvSpPr>
        <p:spPr>
          <a:xfrm>
            <a:off x="165947" y="1864302"/>
            <a:ext cx="11860106" cy="461665"/>
          </a:xfrm>
          <a:prstGeom prst="rect">
            <a:avLst/>
          </a:prstGeom>
          <a:noFill/>
        </p:spPr>
        <p:txBody>
          <a:bodyPr wrap="none" rtlCol="0">
            <a:spAutoFit/>
          </a:bodyPr>
          <a:lstStyle/>
          <a:p>
            <a:r>
              <a:rPr lang="en-ZA" sz="2400" b="1" dirty="0">
                <a:solidFill>
                  <a:srgbClr val="FF0000"/>
                </a:solidFill>
              </a:rPr>
              <a:t>Ionic reversal potential </a:t>
            </a:r>
            <a:r>
              <a:rPr lang="en-ZA" sz="2400" dirty="0"/>
              <a:t>is the voltage at which there is </a:t>
            </a:r>
            <a:r>
              <a:rPr lang="en-ZA" sz="2400" b="1" dirty="0"/>
              <a:t>no net movement </a:t>
            </a:r>
            <a:r>
              <a:rPr lang="en-ZA" sz="2400" dirty="0"/>
              <a:t>for a particular ion</a:t>
            </a:r>
          </a:p>
        </p:txBody>
      </p:sp>
      <p:sp>
        <p:nvSpPr>
          <p:cNvPr id="16" name="Oval 15">
            <a:extLst>
              <a:ext uri="{FF2B5EF4-FFF2-40B4-BE49-F238E27FC236}">
                <a16:creationId xmlns:a16="http://schemas.microsoft.com/office/drawing/2014/main" id="{2B65F693-8A09-41BD-9154-2D64960CD4F1}"/>
              </a:ext>
            </a:extLst>
          </p:cNvPr>
          <p:cNvSpPr/>
          <p:nvPr/>
        </p:nvSpPr>
        <p:spPr>
          <a:xfrm>
            <a:off x="9373876" y="4314730"/>
            <a:ext cx="601108" cy="594783"/>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ZA" sz="3200" b="1" dirty="0"/>
              <a:t>-</a:t>
            </a:r>
          </a:p>
        </p:txBody>
      </p:sp>
      <p:sp>
        <p:nvSpPr>
          <p:cNvPr id="17" name="Oval 16">
            <a:extLst>
              <a:ext uri="{FF2B5EF4-FFF2-40B4-BE49-F238E27FC236}">
                <a16:creationId xmlns:a16="http://schemas.microsoft.com/office/drawing/2014/main" id="{0642C118-735B-4D03-866A-063E7E74B5AB}"/>
              </a:ext>
            </a:extLst>
          </p:cNvPr>
          <p:cNvSpPr/>
          <p:nvPr/>
        </p:nvSpPr>
        <p:spPr>
          <a:xfrm>
            <a:off x="7262326" y="4425668"/>
            <a:ext cx="601108" cy="594783"/>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ZA" sz="3200" b="1" dirty="0"/>
              <a:t>-</a:t>
            </a:r>
          </a:p>
        </p:txBody>
      </p:sp>
      <p:sp>
        <p:nvSpPr>
          <p:cNvPr id="19" name="Oval 18">
            <a:extLst>
              <a:ext uri="{FF2B5EF4-FFF2-40B4-BE49-F238E27FC236}">
                <a16:creationId xmlns:a16="http://schemas.microsoft.com/office/drawing/2014/main" id="{A9AD2A85-34D0-4C9C-8C42-DD726464001C}"/>
              </a:ext>
            </a:extLst>
          </p:cNvPr>
          <p:cNvSpPr/>
          <p:nvPr/>
        </p:nvSpPr>
        <p:spPr>
          <a:xfrm>
            <a:off x="9281777" y="5409487"/>
            <a:ext cx="601108" cy="594783"/>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ZA" sz="3200" b="1" dirty="0"/>
              <a:t>-</a:t>
            </a:r>
          </a:p>
        </p:txBody>
      </p:sp>
      <p:sp>
        <p:nvSpPr>
          <p:cNvPr id="20" name="Oval 19">
            <a:extLst>
              <a:ext uri="{FF2B5EF4-FFF2-40B4-BE49-F238E27FC236}">
                <a16:creationId xmlns:a16="http://schemas.microsoft.com/office/drawing/2014/main" id="{2E59F8A9-2F5A-4D22-8138-6BAA600CA926}"/>
              </a:ext>
            </a:extLst>
          </p:cNvPr>
          <p:cNvSpPr/>
          <p:nvPr/>
        </p:nvSpPr>
        <p:spPr>
          <a:xfrm>
            <a:off x="2951229" y="5796414"/>
            <a:ext cx="601108" cy="594783"/>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000" b="1" dirty="0"/>
              <a:t> +</a:t>
            </a:r>
          </a:p>
        </p:txBody>
      </p:sp>
      <p:sp>
        <p:nvSpPr>
          <p:cNvPr id="21" name="Oval 20">
            <a:extLst>
              <a:ext uri="{FF2B5EF4-FFF2-40B4-BE49-F238E27FC236}">
                <a16:creationId xmlns:a16="http://schemas.microsoft.com/office/drawing/2014/main" id="{8052E75D-A9A9-493A-8CBF-B0CD9791CDB0}"/>
              </a:ext>
            </a:extLst>
          </p:cNvPr>
          <p:cNvSpPr/>
          <p:nvPr/>
        </p:nvSpPr>
        <p:spPr>
          <a:xfrm>
            <a:off x="7420075" y="5056082"/>
            <a:ext cx="601108" cy="594783"/>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ZA" sz="3200" b="1" dirty="0"/>
              <a:t>-</a:t>
            </a:r>
          </a:p>
        </p:txBody>
      </p:sp>
      <p:grpSp>
        <p:nvGrpSpPr>
          <p:cNvPr id="18" name="Group 17">
            <a:extLst>
              <a:ext uri="{FF2B5EF4-FFF2-40B4-BE49-F238E27FC236}">
                <a16:creationId xmlns:a16="http://schemas.microsoft.com/office/drawing/2014/main" id="{177F85A7-B2CA-426B-AC36-1714B39F04E1}"/>
              </a:ext>
            </a:extLst>
          </p:cNvPr>
          <p:cNvGrpSpPr/>
          <p:nvPr/>
        </p:nvGrpSpPr>
        <p:grpSpPr>
          <a:xfrm>
            <a:off x="4946761" y="2520244"/>
            <a:ext cx="2084178" cy="2535837"/>
            <a:chOff x="3021155" y="1494730"/>
            <a:chExt cx="1661101" cy="2295692"/>
          </a:xfrm>
        </p:grpSpPr>
        <p:grpSp>
          <p:nvGrpSpPr>
            <p:cNvPr id="22" name="Group 21">
              <a:extLst>
                <a:ext uri="{FF2B5EF4-FFF2-40B4-BE49-F238E27FC236}">
                  <a16:creationId xmlns:a16="http://schemas.microsoft.com/office/drawing/2014/main" id="{E02516AA-5048-44AC-B850-5E2D95E1A8EE}"/>
                </a:ext>
              </a:extLst>
            </p:cNvPr>
            <p:cNvGrpSpPr/>
            <p:nvPr/>
          </p:nvGrpSpPr>
          <p:grpSpPr>
            <a:xfrm>
              <a:off x="3021155" y="1494730"/>
              <a:ext cx="1467122" cy="2295692"/>
              <a:chOff x="2949903" y="1031592"/>
              <a:chExt cx="1467122" cy="2295692"/>
            </a:xfrm>
          </p:grpSpPr>
          <p:sp>
            <p:nvSpPr>
              <p:cNvPr id="24" name="Freeform: Shape 23">
                <a:extLst>
                  <a:ext uri="{FF2B5EF4-FFF2-40B4-BE49-F238E27FC236}">
                    <a16:creationId xmlns:a16="http://schemas.microsoft.com/office/drawing/2014/main" id="{E4B55F93-BFC8-4D51-8641-6F196B42D809}"/>
                  </a:ext>
                </a:extLst>
              </p:cNvPr>
              <p:cNvSpPr/>
              <p:nvPr/>
            </p:nvSpPr>
            <p:spPr>
              <a:xfrm>
                <a:off x="2949903" y="1763890"/>
                <a:ext cx="624572" cy="343542"/>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50441 w 635793"/>
                  <a:gd name="connsiteY0" fmla="*/ 688495 h 688495"/>
                  <a:gd name="connsiteX1" fmla="*/ 18276 w 635793"/>
                  <a:gd name="connsiteY1" fmla="*/ 213755 h 688495"/>
                  <a:gd name="connsiteX2" fmla="*/ 469538 w 635793"/>
                  <a:gd name="connsiteY2" fmla="*/ 201880 h 688495"/>
                  <a:gd name="connsiteX3" fmla="*/ 635793 w 635793"/>
                  <a:gd name="connsiteY3" fmla="*/ 0 h 688495"/>
                  <a:gd name="connsiteX0" fmla="*/ 150441 w 635793"/>
                  <a:gd name="connsiteY0" fmla="*/ 688495 h 688495"/>
                  <a:gd name="connsiteX1" fmla="*/ 18276 w 635793"/>
                  <a:gd name="connsiteY1" fmla="*/ 42938 h 688495"/>
                  <a:gd name="connsiteX2" fmla="*/ 469538 w 635793"/>
                  <a:gd name="connsiteY2" fmla="*/ 201880 h 688495"/>
                  <a:gd name="connsiteX3" fmla="*/ 635793 w 635793"/>
                  <a:gd name="connsiteY3" fmla="*/ 0 h 688495"/>
                  <a:gd name="connsiteX0" fmla="*/ 109223 w 652415"/>
                  <a:gd name="connsiteY0" fmla="*/ 254882 h 254882"/>
                  <a:gd name="connsiteX1" fmla="*/ 34898 w 652415"/>
                  <a:gd name="connsiteY1" fmla="*/ 42938 h 254882"/>
                  <a:gd name="connsiteX2" fmla="*/ 486160 w 652415"/>
                  <a:gd name="connsiteY2" fmla="*/ 201880 h 254882"/>
                  <a:gd name="connsiteX3" fmla="*/ 652415 w 652415"/>
                  <a:gd name="connsiteY3" fmla="*/ 0 h 254882"/>
                  <a:gd name="connsiteX0" fmla="*/ 81378 w 624570"/>
                  <a:gd name="connsiteY0" fmla="*/ 343543 h 343543"/>
                  <a:gd name="connsiteX1" fmla="*/ 53325 w 624570"/>
                  <a:gd name="connsiteY1" fmla="*/ 201 h 343543"/>
                  <a:gd name="connsiteX2" fmla="*/ 458315 w 624570"/>
                  <a:gd name="connsiteY2" fmla="*/ 290541 h 343543"/>
                  <a:gd name="connsiteX3" fmla="*/ 624570 w 624570"/>
                  <a:gd name="connsiteY3" fmla="*/ 88661 h 343543"/>
                </a:gdLst>
                <a:ahLst/>
                <a:cxnLst>
                  <a:cxn ang="0">
                    <a:pos x="connsiteX0" y="connsiteY0"/>
                  </a:cxn>
                  <a:cxn ang="0">
                    <a:pos x="connsiteX1" y="connsiteY1"/>
                  </a:cxn>
                  <a:cxn ang="0">
                    <a:pos x="connsiteX2" y="connsiteY2"/>
                  </a:cxn>
                  <a:cxn ang="0">
                    <a:pos x="connsiteX3" y="connsiteY3"/>
                  </a:cxn>
                </a:cxnLst>
                <a:rect l="l" t="t" r="r" b="b"/>
                <a:pathLst>
                  <a:path w="624570" h="343543">
                    <a:moveTo>
                      <a:pt x="81378" y="343543"/>
                    </a:moveTo>
                    <a:cubicBezTo>
                      <a:pt x="-35396" y="42701"/>
                      <a:pt x="-9498" y="9035"/>
                      <a:pt x="53325" y="201"/>
                    </a:cubicBezTo>
                    <a:cubicBezTo>
                      <a:pt x="116148" y="-8633"/>
                      <a:pt x="363108" y="275798"/>
                      <a:pt x="458315" y="290541"/>
                    </a:cubicBezTo>
                    <a:cubicBezTo>
                      <a:pt x="553522" y="305284"/>
                      <a:pt x="592903" y="130225"/>
                      <a:pt x="624570" y="88661"/>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25" name="Freeform: Shape 24">
                <a:extLst>
                  <a:ext uri="{FF2B5EF4-FFF2-40B4-BE49-F238E27FC236}">
                    <a16:creationId xmlns:a16="http://schemas.microsoft.com/office/drawing/2014/main" id="{9E5B16D3-B199-48F7-A41A-D0A4436083C2}"/>
                  </a:ext>
                </a:extLst>
              </p:cNvPr>
              <p:cNvSpPr/>
              <p:nvPr/>
            </p:nvSpPr>
            <p:spPr>
              <a:xfrm flipH="1">
                <a:off x="3728854" y="1829114"/>
                <a:ext cx="688171"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26" name="Rectangle 25">
                <a:extLst>
                  <a:ext uri="{FF2B5EF4-FFF2-40B4-BE49-F238E27FC236}">
                    <a16:creationId xmlns:a16="http://schemas.microsoft.com/office/drawing/2014/main" id="{F0AE4C51-3303-4CCD-BABD-ED8A8DEC6397}"/>
                  </a:ext>
                </a:extLst>
              </p:cNvPr>
              <p:cNvSpPr/>
              <p:nvPr/>
            </p:nvSpPr>
            <p:spPr>
              <a:xfrm flipH="1" flipV="1">
                <a:off x="2984602" y="2082006"/>
                <a:ext cx="57384" cy="636648"/>
              </a:xfrm>
              <a:prstGeom prst="rect">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27" name="Rectangle 26">
                <a:extLst>
                  <a:ext uri="{FF2B5EF4-FFF2-40B4-BE49-F238E27FC236}">
                    <a16:creationId xmlns:a16="http://schemas.microsoft.com/office/drawing/2014/main" id="{818F38FB-8133-445F-AB63-E1D9A77D1F6B}"/>
                  </a:ext>
                </a:extLst>
              </p:cNvPr>
              <p:cNvSpPr/>
              <p:nvPr/>
            </p:nvSpPr>
            <p:spPr>
              <a:xfrm flipV="1">
                <a:off x="4199878" y="2969145"/>
                <a:ext cx="40487" cy="358139"/>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8" name="Cube 27">
                <a:extLst>
                  <a:ext uri="{FF2B5EF4-FFF2-40B4-BE49-F238E27FC236}">
                    <a16:creationId xmlns:a16="http://schemas.microsoft.com/office/drawing/2014/main" id="{3797FF77-8E7E-4900-BE88-D1CF5D79AA81}"/>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9" name="Rectangle: Rounded Corners 28">
                <a:extLst>
                  <a:ext uri="{FF2B5EF4-FFF2-40B4-BE49-F238E27FC236}">
                    <a16:creationId xmlns:a16="http://schemas.microsoft.com/office/drawing/2014/main" id="{D3420F89-BF52-4E15-865F-3DE161E46989}"/>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5" name="Oval 34">
                <a:extLst>
                  <a:ext uri="{FF2B5EF4-FFF2-40B4-BE49-F238E27FC236}">
                    <a16:creationId xmlns:a16="http://schemas.microsoft.com/office/drawing/2014/main" id="{AAF386C6-F8B3-4691-A8F0-A5CA639E513A}"/>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6" name="Oval 35">
                <a:extLst>
                  <a:ext uri="{FF2B5EF4-FFF2-40B4-BE49-F238E27FC236}">
                    <a16:creationId xmlns:a16="http://schemas.microsoft.com/office/drawing/2014/main" id="{53519E94-6EC3-47E1-8C78-482C5A02C1B1}"/>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23" name="TextBox 22">
              <a:extLst>
                <a:ext uri="{FF2B5EF4-FFF2-40B4-BE49-F238E27FC236}">
                  <a16:creationId xmlns:a16="http://schemas.microsoft.com/office/drawing/2014/main" id="{58A3F022-EFCD-4022-AAB2-629BC1797C5C}"/>
                </a:ext>
              </a:extLst>
            </p:cNvPr>
            <p:cNvSpPr txBox="1"/>
            <p:nvPr/>
          </p:nvSpPr>
          <p:spPr>
            <a:xfrm>
              <a:off x="3415258" y="1811299"/>
              <a:ext cx="1266998" cy="334356"/>
            </a:xfrm>
            <a:prstGeom prst="rect">
              <a:avLst/>
            </a:prstGeom>
            <a:noFill/>
          </p:spPr>
          <p:txBody>
            <a:bodyPr wrap="square" rtlCol="0">
              <a:spAutoFit/>
            </a:bodyPr>
            <a:lstStyle/>
            <a:p>
              <a:r>
                <a:rPr lang="en-ZA" b="1" dirty="0"/>
                <a:t>-65mV</a:t>
              </a:r>
            </a:p>
          </p:txBody>
        </p:sp>
      </p:grpSp>
    </p:spTree>
    <p:extLst>
      <p:ext uri="{BB962C8B-B14F-4D97-AF65-F5344CB8AC3E}">
        <p14:creationId xmlns:p14="http://schemas.microsoft.com/office/powerpoint/2010/main" val="2527736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3.125E-6 -2.96296E-6 L 0.31055 -0.01504 " pathEditMode="relative" rAng="0" ptsTypes="AA">
                                      <p:cBhvr>
                                        <p:cTn id="6" dur="2000" fill="hold"/>
                                        <p:tgtEl>
                                          <p:spTgt spid="44"/>
                                        </p:tgtEl>
                                        <p:attrNameLst>
                                          <p:attrName>ppt_x</p:attrName>
                                          <p:attrName>ppt_y</p:attrName>
                                        </p:attrNameLst>
                                      </p:cBhvr>
                                      <p:rCtr x="15521" y="-764"/>
                                    </p:animMotion>
                                  </p:childTnLst>
                                </p:cTn>
                              </p:par>
                              <p:par>
                                <p:cTn id="7" presetID="42" presetClass="path" presetSubtype="0" accel="50000" decel="50000" fill="hold" grpId="0" nodeType="withEffect">
                                  <p:stCondLst>
                                    <p:cond delay="0"/>
                                  </p:stCondLst>
                                  <p:childTnLst>
                                    <p:animMotion origin="layout" path="M -1.875E-6 0.00856 L 0.34675 0.00278 " pathEditMode="relative" rAng="0" ptsTypes="AA">
                                      <p:cBhvr>
                                        <p:cTn id="8" dur="2000" fill="hold"/>
                                        <p:tgtEl>
                                          <p:spTgt spid="58"/>
                                        </p:tgtEl>
                                        <p:attrNameLst>
                                          <p:attrName>ppt_x</p:attrName>
                                          <p:attrName>ppt_y</p:attrName>
                                        </p:attrNameLst>
                                      </p:cBhvr>
                                      <p:rCtr x="17331" y="-301"/>
                                    </p:animMotion>
                                  </p:childTnLst>
                                </p:cTn>
                              </p:par>
                              <p:par>
                                <p:cTn id="9" presetID="42" presetClass="path" presetSubtype="0" accel="50000" decel="50000" fill="hold" grpId="0" nodeType="withEffect">
                                  <p:stCondLst>
                                    <p:cond delay="0"/>
                                  </p:stCondLst>
                                  <p:childTnLst>
                                    <p:animMotion origin="layout" path="M -2.5E-6 2.59259E-6 L -0.28047 0.02801 " pathEditMode="relative" rAng="0" ptsTypes="AA">
                                      <p:cBhvr>
                                        <p:cTn id="10" dur="2000" fill="hold"/>
                                        <p:tgtEl>
                                          <p:spTgt spid="17"/>
                                        </p:tgtEl>
                                        <p:attrNameLst>
                                          <p:attrName>ppt_x</p:attrName>
                                          <p:attrName>ppt_y</p:attrName>
                                        </p:attrNameLst>
                                      </p:cBhvr>
                                      <p:rCtr x="-14023" y="1389"/>
                                    </p:animMotion>
                                  </p:childTnLst>
                                </p:cTn>
                              </p:par>
                              <p:par>
                                <p:cTn id="11" presetID="42" presetClass="path" presetSubtype="0" accel="50000" decel="50000" fill="hold" grpId="0" nodeType="withEffect">
                                  <p:stCondLst>
                                    <p:cond delay="0"/>
                                  </p:stCondLst>
                                  <p:childTnLst>
                                    <p:animMotion origin="layout" path="M -3.125E-6 4.44444E-6 L -0.28047 0.028 " pathEditMode="relative" rAng="0" ptsTypes="AA">
                                      <p:cBhvr>
                                        <p:cTn id="12" dur="2000" fill="hold"/>
                                        <p:tgtEl>
                                          <p:spTgt spid="21"/>
                                        </p:tgtEl>
                                        <p:attrNameLst>
                                          <p:attrName>ppt_x</p:attrName>
                                          <p:attrName>ppt_y</p:attrName>
                                        </p:attrNameLst>
                                      </p:cBhvr>
                                      <p:rCtr x="-14023" y="1389"/>
                                    </p:animMotion>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58" grpId="0" animBg="1"/>
      <p:bldP spid="17" grpId="0" animBg="1"/>
      <p:bldP spid="2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Outline</a:t>
            </a:r>
            <a:endParaRPr lang="en-ZA" b="1" dirty="0">
              <a:solidFill>
                <a:schemeClr val="bg1"/>
              </a:solidFill>
            </a:endParaRPr>
          </a:p>
        </p:txBody>
      </p:sp>
      <p:sp>
        <p:nvSpPr>
          <p:cNvPr id="3" name="Content Placeholder 2">
            <a:extLst>
              <a:ext uri="{FF2B5EF4-FFF2-40B4-BE49-F238E27FC236}">
                <a16:creationId xmlns:a16="http://schemas.microsoft.com/office/drawing/2014/main" id="{DC63F204-0172-4748-99A4-E9A0B0F56DB2}"/>
              </a:ext>
            </a:extLst>
          </p:cNvPr>
          <p:cNvSpPr>
            <a:spLocks noGrp="1"/>
          </p:cNvSpPr>
          <p:nvPr>
            <p:ph idx="1"/>
          </p:nvPr>
        </p:nvSpPr>
        <p:spPr>
          <a:xfrm>
            <a:off x="838200" y="1837501"/>
            <a:ext cx="10515600" cy="4351338"/>
          </a:xfrm>
        </p:spPr>
        <p:txBody>
          <a:bodyPr>
            <a:normAutofit/>
          </a:bodyPr>
          <a:lstStyle/>
          <a:p>
            <a:pPr marL="514350" indent="-514350">
              <a:buFont typeface="+mj-lt"/>
              <a:buAutoNum type="arabicParenR"/>
            </a:pPr>
            <a:r>
              <a:rPr lang="en-ZA" sz="4000" dirty="0">
                <a:solidFill>
                  <a:schemeClr val="bg2">
                    <a:lumMod val="75000"/>
                  </a:schemeClr>
                </a:solidFill>
              </a:rPr>
              <a:t>Background</a:t>
            </a:r>
          </a:p>
          <a:p>
            <a:pPr marL="514350" indent="-514350">
              <a:buFont typeface="+mj-lt"/>
              <a:buAutoNum type="arabicParenR"/>
            </a:pPr>
            <a:r>
              <a:rPr lang="en-ZA" sz="4000" b="1" dirty="0"/>
              <a:t>Neural modelling </a:t>
            </a:r>
          </a:p>
          <a:p>
            <a:pPr marL="514350" indent="-514350">
              <a:buFont typeface="+mj-lt"/>
              <a:buAutoNum type="arabicParenR"/>
            </a:pPr>
            <a:r>
              <a:rPr lang="en-ZA" sz="4000" dirty="0">
                <a:solidFill>
                  <a:schemeClr val="bg2">
                    <a:lumMod val="75000"/>
                  </a:schemeClr>
                </a:solidFill>
              </a:rPr>
              <a:t>Limitations of current models</a:t>
            </a:r>
          </a:p>
          <a:p>
            <a:pPr marL="514350" indent="-514350">
              <a:buFont typeface="+mj-lt"/>
              <a:buAutoNum type="arabicParenR"/>
            </a:pPr>
            <a:r>
              <a:rPr lang="en-ZA" sz="4000" dirty="0">
                <a:solidFill>
                  <a:schemeClr val="bg2">
                    <a:lumMod val="75000"/>
                  </a:schemeClr>
                </a:solidFill>
              </a:rPr>
              <a:t>Why does this matter?</a:t>
            </a:r>
          </a:p>
          <a:p>
            <a:pPr marL="514350" indent="-514350">
              <a:buFont typeface="+mj-lt"/>
              <a:buAutoNum type="arabicParenR"/>
            </a:pPr>
            <a:r>
              <a:rPr lang="en-ZA" sz="4000" dirty="0">
                <a:solidFill>
                  <a:schemeClr val="bg2">
                    <a:lumMod val="75000"/>
                  </a:schemeClr>
                </a:solidFill>
              </a:rPr>
              <a:t>Aims and hypotheses</a:t>
            </a:r>
          </a:p>
        </p:txBody>
      </p:sp>
    </p:spTree>
    <p:extLst>
      <p:ext uri="{BB962C8B-B14F-4D97-AF65-F5344CB8AC3E}">
        <p14:creationId xmlns:p14="http://schemas.microsoft.com/office/powerpoint/2010/main" val="1300828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Neural modelling</a:t>
            </a:r>
            <a:endParaRPr lang="en-ZA" b="1" dirty="0">
              <a:solidFill>
                <a:schemeClr val="bg1"/>
              </a:solidFill>
            </a:endParaRPr>
          </a:p>
        </p:txBody>
      </p:sp>
      <p:sp>
        <p:nvSpPr>
          <p:cNvPr id="4" name="TextBox 3">
            <a:extLst>
              <a:ext uri="{FF2B5EF4-FFF2-40B4-BE49-F238E27FC236}">
                <a16:creationId xmlns:a16="http://schemas.microsoft.com/office/drawing/2014/main" id="{DD21820B-DC29-4E83-BEE3-70375033E785}"/>
              </a:ext>
            </a:extLst>
          </p:cNvPr>
          <p:cNvSpPr txBox="1"/>
          <p:nvPr/>
        </p:nvSpPr>
        <p:spPr>
          <a:xfrm>
            <a:off x="0" y="1688237"/>
            <a:ext cx="12192000" cy="923330"/>
          </a:xfrm>
          <a:prstGeom prst="rect">
            <a:avLst/>
          </a:prstGeom>
          <a:noFill/>
        </p:spPr>
        <p:txBody>
          <a:bodyPr wrap="square" rtlCol="0">
            <a:spAutoFit/>
          </a:bodyPr>
          <a:lstStyle/>
          <a:p>
            <a:pPr algn="ctr"/>
            <a:r>
              <a:rPr lang="en-ZA" sz="5400" dirty="0"/>
              <a:t>Why model neurons computationally?</a:t>
            </a:r>
          </a:p>
        </p:txBody>
      </p:sp>
      <p:pic>
        <p:nvPicPr>
          <p:cNvPr id="5" name="Picture 6" descr="10 Quick Clean Coding Hacks in Python | by Sruthi Korlakunta | Towards Data  Science">
            <a:extLst>
              <a:ext uri="{FF2B5EF4-FFF2-40B4-BE49-F238E27FC236}">
                <a16:creationId xmlns:a16="http://schemas.microsoft.com/office/drawing/2014/main" id="{1D37C6B6-C02C-49FB-B9AA-B5C9BA982D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43868" y="2992468"/>
            <a:ext cx="5104264" cy="34070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50645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Neural modelling</a:t>
            </a:r>
            <a:endParaRPr lang="en-ZA" b="1" dirty="0">
              <a:solidFill>
                <a:schemeClr val="bg1"/>
              </a:solidFill>
            </a:endParaRPr>
          </a:p>
        </p:txBody>
      </p:sp>
      <p:sp>
        <p:nvSpPr>
          <p:cNvPr id="4" name="TextBox 3">
            <a:extLst>
              <a:ext uri="{FF2B5EF4-FFF2-40B4-BE49-F238E27FC236}">
                <a16:creationId xmlns:a16="http://schemas.microsoft.com/office/drawing/2014/main" id="{DD21820B-DC29-4E83-BEE3-70375033E785}"/>
              </a:ext>
            </a:extLst>
          </p:cNvPr>
          <p:cNvSpPr txBox="1"/>
          <p:nvPr/>
        </p:nvSpPr>
        <p:spPr>
          <a:xfrm>
            <a:off x="0" y="1688237"/>
            <a:ext cx="12192000" cy="923330"/>
          </a:xfrm>
          <a:prstGeom prst="rect">
            <a:avLst/>
          </a:prstGeom>
          <a:noFill/>
        </p:spPr>
        <p:txBody>
          <a:bodyPr wrap="square" rtlCol="0">
            <a:spAutoFit/>
          </a:bodyPr>
          <a:lstStyle/>
          <a:p>
            <a:pPr algn="ctr"/>
            <a:r>
              <a:rPr lang="en-ZA" sz="5400" dirty="0"/>
              <a:t>Why model neurons computationally?</a:t>
            </a:r>
          </a:p>
        </p:txBody>
      </p:sp>
      <p:sp>
        <p:nvSpPr>
          <p:cNvPr id="3" name="TextBox 2">
            <a:extLst>
              <a:ext uri="{FF2B5EF4-FFF2-40B4-BE49-F238E27FC236}">
                <a16:creationId xmlns:a16="http://schemas.microsoft.com/office/drawing/2014/main" id="{BE8DA560-4D68-4350-B2F5-B26534A858B1}"/>
              </a:ext>
            </a:extLst>
          </p:cNvPr>
          <p:cNvSpPr txBox="1"/>
          <p:nvPr/>
        </p:nvSpPr>
        <p:spPr>
          <a:xfrm>
            <a:off x="728133" y="2984437"/>
            <a:ext cx="10735733" cy="2499467"/>
          </a:xfrm>
          <a:prstGeom prst="rect">
            <a:avLst/>
          </a:prstGeom>
          <a:noFill/>
        </p:spPr>
        <p:txBody>
          <a:bodyPr wrap="square" rtlCol="0">
            <a:spAutoFit/>
          </a:bodyPr>
          <a:lstStyle/>
          <a:p>
            <a:pPr marL="342900" indent="-342900">
              <a:lnSpc>
                <a:spcPct val="150000"/>
              </a:lnSpc>
              <a:buAutoNum type="arabicParenR"/>
            </a:pPr>
            <a:r>
              <a:rPr lang="en-ZA" sz="3600" b="1" dirty="0"/>
              <a:t> Cross validate experimental findings</a:t>
            </a:r>
          </a:p>
          <a:p>
            <a:pPr marL="342900" indent="-342900">
              <a:lnSpc>
                <a:spcPct val="150000"/>
              </a:lnSpc>
              <a:buAutoNum type="arabicParenR"/>
            </a:pPr>
            <a:r>
              <a:rPr lang="en-ZA" sz="3600" b="1" dirty="0"/>
              <a:t> Limitations of experimental methods</a:t>
            </a:r>
          </a:p>
          <a:p>
            <a:pPr marL="342900" indent="-342900">
              <a:lnSpc>
                <a:spcPct val="150000"/>
              </a:lnSpc>
              <a:buAutoNum type="arabicParenR"/>
            </a:pPr>
            <a:r>
              <a:rPr lang="en-ZA" sz="3600" b="1" dirty="0"/>
              <a:t> Saving time and money</a:t>
            </a:r>
          </a:p>
        </p:txBody>
      </p:sp>
      <p:pic>
        <p:nvPicPr>
          <p:cNvPr id="5" name="Content Placeholder 3">
            <a:extLst>
              <a:ext uri="{FF2B5EF4-FFF2-40B4-BE49-F238E27FC236}">
                <a16:creationId xmlns:a16="http://schemas.microsoft.com/office/drawing/2014/main" id="{A4D4A93F-2DCF-4064-8E91-2F9BA9BA0D1E}"/>
              </a:ext>
            </a:extLst>
          </p:cNvPr>
          <p:cNvPicPr>
            <a:picLocks noChangeAspect="1"/>
          </p:cNvPicPr>
          <p:nvPr/>
        </p:nvPicPr>
        <p:blipFill rotWithShape="1">
          <a:blip r:embed="rId3">
            <a:extLst>
              <a:ext uri="{28A0092B-C50C-407E-A947-70E740481C1C}">
                <a14:useLocalDpi xmlns:a14="http://schemas.microsoft.com/office/drawing/2010/main" val="0"/>
              </a:ext>
            </a:extLst>
          </a:blip>
          <a:srcRect l="1686" t="-30074" r="25046" b="30074"/>
          <a:stretch/>
        </p:blipFill>
        <p:spPr>
          <a:xfrm>
            <a:off x="8723786" y="2611567"/>
            <a:ext cx="2740080" cy="2917059"/>
          </a:xfrm>
          <a:prstGeom prst="rect">
            <a:avLst/>
          </a:prstGeom>
        </p:spPr>
      </p:pic>
    </p:spTree>
    <p:extLst>
      <p:ext uri="{BB962C8B-B14F-4D97-AF65-F5344CB8AC3E}">
        <p14:creationId xmlns:p14="http://schemas.microsoft.com/office/powerpoint/2010/main" val="2886476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Neural modelling</a:t>
            </a:r>
            <a:endParaRPr lang="en-ZA" b="1" dirty="0">
              <a:solidFill>
                <a:schemeClr val="bg1"/>
              </a:solidFill>
            </a:endParaRPr>
          </a:p>
        </p:txBody>
      </p:sp>
      <p:pic>
        <p:nvPicPr>
          <p:cNvPr id="2050" name="Picture 2" descr="047] Hodgkin-Huxley Hysteria | The Physics Domain">
            <a:extLst>
              <a:ext uri="{FF2B5EF4-FFF2-40B4-BE49-F238E27FC236}">
                <a16:creationId xmlns:a16="http://schemas.microsoft.com/office/drawing/2014/main" id="{F0866A8F-0C9E-4DC0-8747-5F2BE94861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0361" y="2586460"/>
            <a:ext cx="4794956" cy="359621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3C99278-3698-47D5-AC0C-02C0AD2586C6}"/>
              </a:ext>
            </a:extLst>
          </p:cNvPr>
          <p:cNvSpPr txBox="1"/>
          <p:nvPr/>
        </p:nvSpPr>
        <p:spPr>
          <a:xfrm>
            <a:off x="606244" y="1893963"/>
            <a:ext cx="3923190" cy="523220"/>
          </a:xfrm>
          <a:prstGeom prst="rect">
            <a:avLst/>
          </a:prstGeom>
          <a:noFill/>
        </p:spPr>
        <p:txBody>
          <a:bodyPr wrap="none" rtlCol="0">
            <a:spAutoFit/>
          </a:bodyPr>
          <a:lstStyle/>
          <a:p>
            <a:r>
              <a:rPr lang="en-ZA" sz="2800" b="1" dirty="0"/>
              <a:t>Equivalent circuit models</a:t>
            </a:r>
          </a:p>
        </p:txBody>
      </p:sp>
      <p:pic>
        <p:nvPicPr>
          <p:cNvPr id="2054" name="Picture 6" descr="5 Hodgkin and Huxley Model | Computational Neuroscience">
            <a:extLst>
              <a:ext uri="{FF2B5EF4-FFF2-40B4-BE49-F238E27FC236}">
                <a16:creationId xmlns:a16="http://schemas.microsoft.com/office/drawing/2014/main" id="{4CDFCCA7-3796-4D9C-A2DC-991DE0622A3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30781" y="2893499"/>
            <a:ext cx="5200650" cy="323269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841B80E1-A2C9-4D6D-A69B-8E7417EA496C}"/>
              </a:ext>
            </a:extLst>
          </p:cNvPr>
          <p:cNvSpPr txBox="1"/>
          <p:nvPr/>
        </p:nvSpPr>
        <p:spPr>
          <a:xfrm>
            <a:off x="6230781" y="1819426"/>
            <a:ext cx="5790858" cy="830997"/>
          </a:xfrm>
          <a:prstGeom prst="rect">
            <a:avLst/>
          </a:prstGeom>
          <a:noFill/>
        </p:spPr>
        <p:txBody>
          <a:bodyPr wrap="square" rtlCol="0">
            <a:spAutoFit/>
          </a:bodyPr>
          <a:lstStyle/>
          <a:p>
            <a:r>
              <a:rPr lang="en-ZA" sz="2400" b="1" dirty="0"/>
              <a:t>Nobel Prize in Physiology awarded to Hodgkin and Huxley in 1963</a:t>
            </a:r>
          </a:p>
        </p:txBody>
      </p:sp>
      <p:sp>
        <p:nvSpPr>
          <p:cNvPr id="14" name="TextBox 13">
            <a:extLst>
              <a:ext uri="{FF2B5EF4-FFF2-40B4-BE49-F238E27FC236}">
                <a16:creationId xmlns:a16="http://schemas.microsoft.com/office/drawing/2014/main" id="{52084E9E-31A4-41F3-9371-6326BE4B5624}"/>
              </a:ext>
            </a:extLst>
          </p:cNvPr>
          <p:cNvSpPr txBox="1"/>
          <p:nvPr/>
        </p:nvSpPr>
        <p:spPr>
          <a:xfrm>
            <a:off x="6655213" y="6369269"/>
            <a:ext cx="1608133" cy="400110"/>
          </a:xfrm>
          <a:prstGeom prst="rect">
            <a:avLst/>
          </a:prstGeom>
          <a:noFill/>
        </p:spPr>
        <p:txBody>
          <a:bodyPr wrap="none" rtlCol="0">
            <a:spAutoFit/>
          </a:bodyPr>
          <a:lstStyle/>
          <a:p>
            <a:r>
              <a:rPr lang="en-US" sz="2000" b="1" dirty="0"/>
              <a:t>Alan Hodgkin</a:t>
            </a:r>
          </a:p>
        </p:txBody>
      </p:sp>
      <p:sp>
        <p:nvSpPr>
          <p:cNvPr id="15" name="TextBox 14">
            <a:extLst>
              <a:ext uri="{FF2B5EF4-FFF2-40B4-BE49-F238E27FC236}">
                <a16:creationId xmlns:a16="http://schemas.microsoft.com/office/drawing/2014/main" id="{54C6CBC8-5145-4096-B744-1917BEC256C1}"/>
              </a:ext>
            </a:extLst>
          </p:cNvPr>
          <p:cNvSpPr txBox="1"/>
          <p:nvPr/>
        </p:nvSpPr>
        <p:spPr>
          <a:xfrm>
            <a:off x="9188451" y="6369269"/>
            <a:ext cx="1811586" cy="400110"/>
          </a:xfrm>
          <a:prstGeom prst="rect">
            <a:avLst/>
          </a:prstGeom>
          <a:noFill/>
        </p:spPr>
        <p:txBody>
          <a:bodyPr wrap="none" rtlCol="0">
            <a:spAutoFit/>
          </a:bodyPr>
          <a:lstStyle/>
          <a:p>
            <a:r>
              <a:rPr lang="en-US" sz="2000" b="1" dirty="0"/>
              <a:t>Andrew Huxley</a:t>
            </a:r>
          </a:p>
        </p:txBody>
      </p:sp>
    </p:spTree>
    <p:extLst>
      <p:ext uri="{BB962C8B-B14F-4D97-AF65-F5344CB8AC3E}">
        <p14:creationId xmlns:p14="http://schemas.microsoft.com/office/powerpoint/2010/main" val="40393790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Neural modelling</a:t>
            </a:r>
            <a:endParaRPr lang="en-ZA" b="1" dirty="0">
              <a:solidFill>
                <a:schemeClr val="bg1"/>
              </a:solidFill>
            </a:endParaRPr>
          </a:p>
        </p:txBody>
      </p:sp>
      <p:sp>
        <p:nvSpPr>
          <p:cNvPr id="6" name="TextBox 5">
            <a:extLst>
              <a:ext uri="{FF2B5EF4-FFF2-40B4-BE49-F238E27FC236}">
                <a16:creationId xmlns:a16="http://schemas.microsoft.com/office/drawing/2014/main" id="{28003F34-2727-4A59-AFCA-6FBCFDB779F5}"/>
              </a:ext>
            </a:extLst>
          </p:cNvPr>
          <p:cNvSpPr txBox="1"/>
          <p:nvPr/>
        </p:nvSpPr>
        <p:spPr>
          <a:xfrm>
            <a:off x="45396" y="3422912"/>
            <a:ext cx="2417841" cy="584775"/>
          </a:xfrm>
          <a:prstGeom prst="rect">
            <a:avLst/>
          </a:prstGeom>
          <a:noFill/>
        </p:spPr>
        <p:txBody>
          <a:bodyPr wrap="none" rtlCol="0">
            <a:spAutoFit/>
          </a:bodyPr>
          <a:lstStyle/>
          <a:p>
            <a:r>
              <a:rPr lang="en-ZA" sz="3200" b="1" dirty="0"/>
              <a:t>Cable Theory</a:t>
            </a:r>
          </a:p>
        </p:txBody>
      </p:sp>
      <p:pic>
        <p:nvPicPr>
          <p:cNvPr id="7" name="Content Placeholder 3">
            <a:extLst>
              <a:ext uri="{FF2B5EF4-FFF2-40B4-BE49-F238E27FC236}">
                <a16:creationId xmlns:a16="http://schemas.microsoft.com/office/drawing/2014/main" id="{34CE539D-A8F1-4064-8DFA-1DA29698BFBE}"/>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476405" y="1208244"/>
            <a:ext cx="4651249" cy="5361065"/>
          </a:xfrm>
        </p:spPr>
      </p:pic>
      <p:grpSp>
        <p:nvGrpSpPr>
          <p:cNvPr id="19" name="Group 18">
            <a:extLst>
              <a:ext uri="{FF2B5EF4-FFF2-40B4-BE49-F238E27FC236}">
                <a16:creationId xmlns:a16="http://schemas.microsoft.com/office/drawing/2014/main" id="{A30A899C-F6AE-401B-B999-2A77E8C889E7}"/>
              </a:ext>
            </a:extLst>
          </p:cNvPr>
          <p:cNvGrpSpPr/>
          <p:nvPr/>
        </p:nvGrpSpPr>
        <p:grpSpPr>
          <a:xfrm>
            <a:off x="7526540" y="3422912"/>
            <a:ext cx="4263249" cy="1254187"/>
            <a:chOff x="7608215" y="3445647"/>
            <a:chExt cx="4263249" cy="1254187"/>
          </a:xfrm>
        </p:grpSpPr>
        <p:sp>
          <p:nvSpPr>
            <p:cNvPr id="8" name="Rectangle: Rounded Corners 7">
              <a:extLst>
                <a:ext uri="{FF2B5EF4-FFF2-40B4-BE49-F238E27FC236}">
                  <a16:creationId xmlns:a16="http://schemas.microsoft.com/office/drawing/2014/main" id="{9D841FAE-CA1B-48CF-94F0-4C17D35E801D}"/>
                </a:ext>
              </a:extLst>
            </p:cNvPr>
            <p:cNvSpPr/>
            <p:nvPr/>
          </p:nvSpPr>
          <p:spPr>
            <a:xfrm>
              <a:off x="7608215" y="3911512"/>
              <a:ext cx="931984" cy="252900"/>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5" name="Straight Connector 4">
              <a:extLst>
                <a:ext uri="{FF2B5EF4-FFF2-40B4-BE49-F238E27FC236}">
                  <a16:creationId xmlns:a16="http://schemas.microsoft.com/office/drawing/2014/main" id="{814BB4ED-B085-4B1D-B85C-2BEB27007A9D}"/>
                </a:ext>
              </a:extLst>
            </p:cNvPr>
            <p:cNvCxnSpPr>
              <a:cxnSpLocks/>
            </p:cNvCxnSpPr>
            <p:nvPr/>
          </p:nvCxnSpPr>
          <p:spPr>
            <a:xfrm flipV="1">
              <a:off x="8553367" y="3603023"/>
              <a:ext cx="450702" cy="314751"/>
            </a:xfrm>
            <a:prstGeom prst="line">
              <a:avLst/>
            </a:prstGeom>
            <a:ln w="57150"/>
          </p:spPr>
          <p:style>
            <a:lnRef idx="1">
              <a:schemeClr val="dk1"/>
            </a:lnRef>
            <a:fillRef idx="0">
              <a:schemeClr val="dk1"/>
            </a:fillRef>
            <a:effectRef idx="0">
              <a:schemeClr val="dk1"/>
            </a:effectRef>
            <a:fontRef idx="minor">
              <a:schemeClr val="tx1"/>
            </a:fontRef>
          </p:style>
        </p:cxnSp>
        <p:sp>
          <p:nvSpPr>
            <p:cNvPr id="13" name="Rectangle: Rounded Corners 12">
              <a:extLst>
                <a:ext uri="{FF2B5EF4-FFF2-40B4-BE49-F238E27FC236}">
                  <a16:creationId xmlns:a16="http://schemas.microsoft.com/office/drawing/2014/main" id="{F0297CCB-90B1-4349-B8C7-13B348C88AE3}"/>
                </a:ext>
              </a:extLst>
            </p:cNvPr>
            <p:cNvSpPr/>
            <p:nvPr/>
          </p:nvSpPr>
          <p:spPr>
            <a:xfrm>
              <a:off x="9039215" y="3465246"/>
              <a:ext cx="1119008" cy="314751"/>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14" name="Straight Connector 13">
              <a:extLst>
                <a:ext uri="{FF2B5EF4-FFF2-40B4-BE49-F238E27FC236}">
                  <a16:creationId xmlns:a16="http://schemas.microsoft.com/office/drawing/2014/main" id="{3BC80FEE-B553-4536-85FF-3C0A9A4CDC74}"/>
                </a:ext>
              </a:extLst>
            </p:cNvPr>
            <p:cNvCxnSpPr>
              <a:cxnSpLocks/>
            </p:cNvCxnSpPr>
            <p:nvPr/>
          </p:nvCxnSpPr>
          <p:spPr>
            <a:xfrm>
              <a:off x="8553367" y="4164412"/>
              <a:ext cx="422576" cy="370499"/>
            </a:xfrm>
            <a:prstGeom prst="line">
              <a:avLst/>
            </a:prstGeom>
            <a:ln w="57150"/>
          </p:spPr>
          <p:style>
            <a:lnRef idx="1">
              <a:schemeClr val="dk1"/>
            </a:lnRef>
            <a:fillRef idx="0">
              <a:schemeClr val="dk1"/>
            </a:fillRef>
            <a:effectRef idx="0">
              <a:schemeClr val="dk1"/>
            </a:effectRef>
            <a:fontRef idx="minor">
              <a:schemeClr val="tx1"/>
            </a:fontRef>
          </p:style>
        </p:cxnSp>
        <p:sp>
          <p:nvSpPr>
            <p:cNvPr id="17" name="Rectangle: Rounded Corners 16">
              <a:extLst>
                <a:ext uri="{FF2B5EF4-FFF2-40B4-BE49-F238E27FC236}">
                  <a16:creationId xmlns:a16="http://schemas.microsoft.com/office/drawing/2014/main" id="{F1F1FD42-A744-413B-93F6-454741C88C67}"/>
                </a:ext>
              </a:extLst>
            </p:cNvPr>
            <p:cNvSpPr/>
            <p:nvPr/>
          </p:nvSpPr>
          <p:spPr>
            <a:xfrm>
              <a:off x="9004069" y="4377535"/>
              <a:ext cx="1119008" cy="314751"/>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18" name="Straight Connector 17">
              <a:extLst>
                <a:ext uri="{FF2B5EF4-FFF2-40B4-BE49-F238E27FC236}">
                  <a16:creationId xmlns:a16="http://schemas.microsoft.com/office/drawing/2014/main" id="{64089085-A2F8-46B2-BCC9-E04238CCB606}"/>
                </a:ext>
              </a:extLst>
            </p:cNvPr>
            <p:cNvCxnSpPr>
              <a:cxnSpLocks/>
            </p:cNvCxnSpPr>
            <p:nvPr/>
          </p:nvCxnSpPr>
          <p:spPr>
            <a:xfrm flipV="1">
              <a:off x="10194936" y="3622620"/>
              <a:ext cx="538470" cy="1"/>
            </a:xfrm>
            <a:prstGeom prst="line">
              <a:avLst/>
            </a:prstGeom>
            <a:ln w="57150"/>
          </p:spPr>
          <p:style>
            <a:lnRef idx="1">
              <a:schemeClr val="dk1"/>
            </a:lnRef>
            <a:fillRef idx="0">
              <a:schemeClr val="dk1"/>
            </a:fillRef>
            <a:effectRef idx="0">
              <a:schemeClr val="dk1"/>
            </a:effectRef>
            <a:fontRef idx="minor">
              <a:schemeClr val="tx1"/>
            </a:fontRef>
          </p:style>
        </p:cxnSp>
        <p:sp>
          <p:nvSpPr>
            <p:cNvPr id="20" name="Rectangle: Rounded Corners 19">
              <a:extLst>
                <a:ext uri="{FF2B5EF4-FFF2-40B4-BE49-F238E27FC236}">
                  <a16:creationId xmlns:a16="http://schemas.microsoft.com/office/drawing/2014/main" id="{EB985BB0-CB4F-469E-8548-093494B32DEC}"/>
                </a:ext>
              </a:extLst>
            </p:cNvPr>
            <p:cNvSpPr/>
            <p:nvPr/>
          </p:nvSpPr>
          <p:spPr>
            <a:xfrm>
              <a:off x="10752456" y="3445647"/>
              <a:ext cx="1119008" cy="314751"/>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cxnSp>
          <p:nvCxnSpPr>
            <p:cNvPr id="21" name="Straight Connector 20">
              <a:extLst>
                <a:ext uri="{FF2B5EF4-FFF2-40B4-BE49-F238E27FC236}">
                  <a16:creationId xmlns:a16="http://schemas.microsoft.com/office/drawing/2014/main" id="{4298DAF9-7A8F-4A2B-ACFC-54615A136820}"/>
                </a:ext>
              </a:extLst>
            </p:cNvPr>
            <p:cNvCxnSpPr>
              <a:cxnSpLocks/>
            </p:cNvCxnSpPr>
            <p:nvPr/>
          </p:nvCxnSpPr>
          <p:spPr>
            <a:xfrm flipV="1">
              <a:off x="10151203" y="4562056"/>
              <a:ext cx="538470" cy="1"/>
            </a:xfrm>
            <a:prstGeom prst="line">
              <a:avLst/>
            </a:prstGeom>
            <a:ln w="57150"/>
          </p:spPr>
          <p:style>
            <a:lnRef idx="1">
              <a:schemeClr val="dk1"/>
            </a:lnRef>
            <a:fillRef idx="0">
              <a:schemeClr val="dk1"/>
            </a:fillRef>
            <a:effectRef idx="0">
              <a:schemeClr val="dk1"/>
            </a:effectRef>
            <a:fontRef idx="minor">
              <a:schemeClr val="tx1"/>
            </a:fontRef>
          </p:style>
        </p:cxnSp>
        <p:sp>
          <p:nvSpPr>
            <p:cNvPr id="22" name="Rectangle: Rounded Corners 21">
              <a:extLst>
                <a:ext uri="{FF2B5EF4-FFF2-40B4-BE49-F238E27FC236}">
                  <a16:creationId xmlns:a16="http://schemas.microsoft.com/office/drawing/2014/main" id="{6AC87141-7441-45C4-BB97-7F0891D45DDF}"/>
                </a:ext>
              </a:extLst>
            </p:cNvPr>
            <p:cNvSpPr/>
            <p:nvPr/>
          </p:nvSpPr>
          <p:spPr>
            <a:xfrm>
              <a:off x="10708723" y="4385083"/>
              <a:ext cx="1119008" cy="314751"/>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
        <p:nvSpPr>
          <p:cNvPr id="24" name="TextBox 23">
            <a:extLst>
              <a:ext uri="{FF2B5EF4-FFF2-40B4-BE49-F238E27FC236}">
                <a16:creationId xmlns:a16="http://schemas.microsoft.com/office/drawing/2014/main" id="{E930F899-54D3-45D6-B7DD-78D3F965CC45}"/>
              </a:ext>
            </a:extLst>
          </p:cNvPr>
          <p:cNvSpPr txBox="1"/>
          <p:nvPr/>
        </p:nvSpPr>
        <p:spPr>
          <a:xfrm>
            <a:off x="8758395" y="2653353"/>
            <a:ext cx="2729658" cy="584775"/>
          </a:xfrm>
          <a:prstGeom prst="rect">
            <a:avLst/>
          </a:prstGeom>
          <a:noFill/>
        </p:spPr>
        <p:txBody>
          <a:bodyPr wrap="none" rtlCol="0">
            <a:spAutoFit/>
          </a:bodyPr>
          <a:lstStyle/>
          <a:p>
            <a:r>
              <a:rPr lang="en-ZA" sz="3200" b="1" dirty="0"/>
              <a:t>Compartments</a:t>
            </a:r>
          </a:p>
        </p:txBody>
      </p:sp>
    </p:spTree>
    <p:extLst>
      <p:ext uri="{BB962C8B-B14F-4D97-AF65-F5344CB8AC3E}">
        <p14:creationId xmlns:p14="http://schemas.microsoft.com/office/powerpoint/2010/main" val="41298877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Outline</a:t>
            </a:r>
            <a:endParaRPr lang="en-ZA" b="1" dirty="0">
              <a:solidFill>
                <a:schemeClr val="bg1"/>
              </a:solidFill>
            </a:endParaRPr>
          </a:p>
        </p:txBody>
      </p:sp>
      <p:sp>
        <p:nvSpPr>
          <p:cNvPr id="3" name="Content Placeholder 2">
            <a:extLst>
              <a:ext uri="{FF2B5EF4-FFF2-40B4-BE49-F238E27FC236}">
                <a16:creationId xmlns:a16="http://schemas.microsoft.com/office/drawing/2014/main" id="{DC63F204-0172-4748-99A4-E9A0B0F56DB2}"/>
              </a:ext>
            </a:extLst>
          </p:cNvPr>
          <p:cNvSpPr>
            <a:spLocks noGrp="1"/>
          </p:cNvSpPr>
          <p:nvPr>
            <p:ph idx="1"/>
          </p:nvPr>
        </p:nvSpPr>
        <p:spPr>
          <a:xfrm>
            <a:off x="838200" y="1837501"/>
            <a:ext cx="10515600" cy="4351338"/>
          </a:xfrm>
        </p:spPr>
        <p:txBody>
          <a:bodyPr>
            <a:normAutofit/>
          </a:bodyPr>
          <a:lstStyle/>
          <a:p>
            <a:pPr marL="514350" indent="-514350">
              <a:buFont typeface="+mj-lt"/>
              <a:buAutoNum type="arabicParenR"/>
            </a:pPr>
            <a:r>
              <a:rPr lang="en-ZA" sz="4000" b="1" dirty="0"/>
              <a:t>Background</a:t>
            </a:r>
          </a:p>
          <a:p>
            <a:pPr marL="514350" indent="-514350">
              <a:buFont typeface="+mj-lt"/>
              <a:buAutoNum type="arabicParenR"/>
            </a:pPr>
            <a:r>
              <a:rPr lang="en-ZA" sz="4000" dirty="0">
                <a:solidFill>
                  <a:schemeClr val="bg2">
                    <a:lumMod val="75000"/>
                  </a:schemeClr>
                </a:solidFill>
              </a:rPr>
              <a:t>Neural modelling </a:t>
            </a:r>
          </a:p>
          <a:p>
            <a:pPr marL="514350" indent="-514350">
              <a:buFont typeface="+mj-lt"/>
              <a:buAutoNum type="arabicParenR"/>
            </a:pPr>
            <a:r>
              <a:rPr lang="en-ZA" sz="4000" dirty="0">
                <a:solidFill>
                  <a:schemeClr val="bg2">
                    <a:lumMod val="75000"/>
                  </a:schemeClr>
                </a:solidFill>
              </a:rPr>
              <a:t>Limitations of current models</a:t>
            </a:r>
          </a:p>
          <a:p>
            <a:pPr marL="514350" indent="-514350">
              <a:buFont typeface="+mj-lt"/>
              <a:buAutoNum type="arabicParenR"/>
            </a:pPr>
            <a:r>
              <a:rPr lang="en-ZA" sz="4000" dirty="0">
                <a:solidFill>
                  <a:schemeClr val="bg2">
                    <a:lumMod val="75000"/>
                  </a:schemeClr>
                </a:solidFill>
              </a:rPr>
              <a:t>Why does this matter?</a:t>
            </a:r>
          </a:p>
          <a:p>
            <a:pPr marL="514350" indent="-514350">
              <a:buFont typeface="+mj-lt"/>
              <a:buAutoNum type="arabicParenR"/>
            </a:pPr>
            <a:r>
              <a:rPr lang="en-ZA" sz="4000" dirty="0">
                <a:solidFill>
                  <a:schemeClr val="bg2">
                    <a:lumMod val="75000"/>
                  </a:schemeClr>
                </a:solidFill>
              </a:rPr>
              <a:t>Aims and hypotheses</a:t>
            </a:r>
          </a:p>
        </p:txBody>
      </p:sp>
    </p:spTree>
    <p:extLst>
      <p:ext uri="{BB962C8B-B14F-4D97-AF65-F5344CB8AC3E}">
        <p14:creationId xmlns:p14="http://schemas.microsoft.com/office/powerpoint/2010/main" val="29399157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Outline</a:t>
            </a:r>
            <a:endParaRPr lang="en-ZA" b="1" dirty="0">
              <a:solidFill>
                <a:schemeClr val="bg1"/>
              </a:solidFill>
            </a:endParaRPr>
          </a:p>
        </p:txBody>
      </p:sp>
      <p:sp>
        <p:nvSpPr>
          <p:cNvPr id="3" name="Content Placeholder 2">
            <a:extLst>
              <a:ext uri="{FF2B5EF4-FFF2-40B4-BE49-F238E27FC236}">
                <a16:creationId xmlns:a16="http://schemas.microsoft.com/office/drawing/2014/main" id="{DC63F204-0172-4748-99A4-E9A0B0F56DB2}"/>
              </a:ext>
            </a:extLst>
          </p:cNvPr>
          <p:cNvSpPr>
            <a:spLocks noGrp="1"/>
          </p:cNvSpPr>
          <p:nvPr>
            <p:ph idx="1"/>
          </p:nvPr>
        </p:nvSpPr>
        <p:spPr>
          <a:xfrm>
            <a:off x="838200" y="1837501"/>
            <a:ext cx="10515600" cy="4351338"/>
          </a:xfrm>
        </p:spPr>
        <p:txBody>
          <a:bodyPr>
            <a:normAutofit/>
          </a:bodyPr>
          <a:lstStyle/>
          <a:p>
            <a:pPr marL="514350" indent="-514350">
              <a:buFont typeface="+mj-lt"/>
              <a:buAutoNum type="arabicParenR"/>
            </a:pPr>
            <a:r>
              <a:rPr lang="en-ZA" sz="4000" dirty="0">
                <a:solidFill>
                  <a:schemeClr val="bg2">
                    <a:lumMod val="75000"/>
                  </a:schemeClr>
                </a:solidFill>
              </a:rPr>
              <a:t>Background</a:t>
            </a:r>
          </a:p>
          <a:p>
            <a:pPr marL="514350" indent="-514350">
              <a:buFont typeface="+mj-lt"/>
              <a:buAutoNum type="arabicParenR"/>
            </a:pPr>
            <a:r>
              <a:rPr lang="en-ZA" sz="4000" dirty="0">
                <a:solidFill>
                  <a:schemeClr val="bg1">
                    <a:lumMod val="65000"/>
                  </a:schemeClr>
                </a:solidFill>
              </a:rPr>
              <a:t>Neural modelling </a:t>
            </a:r>
          </a:p>
          <a:p>
            <a:pPr marL="514350" indent="-514350">
              <a:buFont typeface="+mj-lt"/>
              <a:buAutoNum type="arabicParenR"/>
            </a:pPr>
            <a:r>
              <a:rPr lang="en-ZA" sz="4000" b="1" dirty="0"/>
              <a:t>Limitations of current models</a:t>
            </a:r>
          </a:p>
          <a:p>
            <a:pPr marL="514350" indent="-514350">
              <a:buFont typeface="+mj-lt"/>
              <a:buAutoNum type="arabicParenR"/>
            </a:pPr>
            <a:r>
              <a:rPr lang="en-ZA" sz="4000" dirty="0">
                <a:solidFill>
                  <a:schemeClr val="bg2">
                    <a:lumMod val="75000"/>
                  </a:schemeClr>
                </a:solidFill>
              </a:rPr>
              <a:t>Why does this matter?</a:t>
            </a:r>
          </a:p>
          <a:p>
            <a:pPr marL="514350" indent="-514350">
              <a:buFont typeface="+mj-lt"/>
              <a:buAutoNum type="arabicParenR"/>
            </a:pPr>
            <a:r>
              <a:rPr lang="en-ZA" sz="4000" dirty="0">
                <a:solidFill>
                  <a:schemeClr val="bg2">
                    <a:lumMod val="75000"/>
                  </a:schemeClr>
                </a:solidFill>
              </a:rPr>
              <a:t>Aims and hypotheses</a:t>
            </a:r>
          </a:p>
        </p:txBody>
      </p:sp>
    </p:spTree>
    <p:extLst>
      <p:ext uri="{BB962C8B-B14F-4D97-AF65-F5344CB8AC3E}">
        <p14:creationId xmlns:p14="http://schemas.microsoft.com/office/powerpoint/2010/main" val="21499169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Limitation 1</a:t>
            </a:r>
            <a:endParaRPr lang="en-ZA" b="1" dirty="0">
              <a:solidFill>
                <a:schemeClr val="bg1"/>
              </a:solidFill>
            </a:endParaRPr>
          </a:p>
        </p:txBody>
      </p:sp>
      <p:sp>
        <p:nvSpPr>
          <p:cNvPr id="5" name="TextBox 4">
            <a:extLst>
              <a:ext uri="{FF2B5EF4-FFF2-40B4-BE49-F238E27FC236}">
                <a16:creationId xmlns:a16="http://schemas.microsoft.com/office/drawing/2014/main" id="{BDB6BBEE-F82C-4F1B-83A4-015E42C6957E}"/>
              </a:ext>
            </a:extLst>
          </p:cNvPr>
          <p:cNvSpPr txBox="1"/>
          <p:nvPr/>
        </p:nvSpPr>
        <p:spPr>
          <a:xfrm>
            <a:off x="584200" y="1614239"/>
            <a:ext cx="11023600" cy="3416320"/>
          </a:xfrm>
          <a:prstGeom prst="rect">
            <a:avLst/>
          </a:prstGeom>
          <a:noFill/>
        </p:spPr>
        <p:txBody>
          <a:bodyPr wrap="square" rtlCol="0">
            <a:spAutoFit/>
          </a:bodyPr>
          <a:lstStyle/>
          <a:p>
            <a:r>
              <a:rPr lang="en-ZA" sz="5400" b="1" dirty="0">
                <a:solidFill>
                  <a:srgbClr val="FF0000"/>
                </a:solidFill>
              </a:rPr>
              <a:t>Limitation 1 </a:t>
            </a:r>
            <a:r>
              <a:rPr lang="en-ZA" sz="5400" dirty="0"/>
              <a:t>-Traditional models consider ionic reversal potentials to be constant, which results in </a:t>
            </a:r>
            <a:r>
              <a:rPr lang="en-ZA" sz="5400" dirty="0">
                <a:solidFill>
                  <a:srgbClr val="FF0000"/>
                </a:solidFill>
              </a:rPr>
              <a:t>isopotential neurons </a:t>
            </a:r>
          </a:p>
        </p:txBody>
      </p:sp>
      <p:sp>
        <p:nvSpPr>
          <p:cNvPr id="4" name="TextBox 3">
            <a:extLst>
              <a:ext uri="{FF2B5EF4-FFF2-40B4-BE49-F238E27FC236}">
                <a16:creationId xmlns:a16="http://schemas.microsoft.com/office/drawing/2014/main" id="{1EAFE4CF-A162-4365-B57E-094C72551BE0}"/>
              </a:ext>
            </a:extLst>
          </p:cNvPr>
          <p:cNvSpPr txBox="1"/>
          <p:nvPr/>
        </p:nvSpPr>
        <p:spPr>
          <a:xfrm>
            <a:off x="455462" y="5843178"/>
            <a:ext cx="11860106" cy="461665"/>
          </a:xfrm>
          <a:prstGeom prst="rect">
            <a:avLst/>
          </a:prstGeom>
          <a:noFill/>
        </p:spPr>
        <p:txBody>
          <a:bodyPr wrap="none" rtlCol="0">
            <a:spAutoFit/>
          </a:bodyPr>
          <a:lstStyle/>
          <a:p>
            <a:r>
              <a:rPr lang="en-ZA" sz="2400" b="1" dirty="0">
                <a:solidFill>
                  <a:srgbClr val="FF0000"/>
                </a:solidFill>
                <a:highlight>
                  <a:srgbClr val="FFFF00"/>
                </a:highlight>
              </a:rPr>
              <a:t>Ionic reversal potential </a:t>
            </a:r>
            <a:r>
              <a:rPr lang="en-ZA" sz="2400" dirty="0">
                <a:highlight>
                  <a:srgbClr val="FFFF00"/>
                </a:highlight>
              </a:rPr>
              <a:t>is the voltage at which there is </a:t>
            </a:r>
            <a:r>
              <a:rPr lang="en-ZA" sz="2400" b="1" dirty="0">
                <a:highlight>
                  <a:srgbClr val="FFFF00"/>
                </a:highlight>
              </a:rPr>
              <a:t>no net movement </a:t>
            </a:r>
            <a:r>
              <a:rPr lang="en-ZA" sz="2400" dirty="0">
                <a:highlight>
                  <a:srgbClr val="FFFF00"/>
                </a:highlight>
              </a:rPr>
              <a:t>for a particular ion</a:t>
            </a:r>
          </a:p>
        </p:txBody>
      </p:sp>
    </p:spTree>
    <p:extLst>
      <p:ext uri="{BB962C8B-B14F-4D97-AF65-F5344CB8AC3E}">
        <p14:creationId xmlns:p14="http://schemas.microsoft.com/office/powerpoint/2010/main" val="1799605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Limitation 1</a:t>
            </a:r>
            <a:endParaRPr lang="en-ZA" b="1" dirty="0">
              <a:solidFill>
                <a:schemeClr val="bg1"/>
              </a:solidFill>
            </a:endParaRPr>
          </a:p>
        </p:txBody>
      </p:sp>
      <p:grpSp>
        <p:nvGrpSpPr>
          <p:cNvPr id="17" name="Group 16">
            <a:extLst>
              <a:ext uri="{FF2B5EF4-FFF2-40B4-BE49-F238E27FC236}">
                <a16:creationId xmlns:a16="http://schemas.microsoft.com/office/drawing/2014/main" id="{3C33E0E2-71D2-488E-B45B-41029A1EE6EA}"/>
              </a:ext>
            </a:extLst>
          </p:cNvPr>
          <p:cNvGrpSpPr/>
          <p:nvPr/>
        </p:nvGrpSpPr>
        <p:grpSpPr>
          <a:xfrm>
            <a:off x="4556429" y="4763230"/>
            <a:ext cx="2440051" cy="938148"/>
            <a:chOff x="9032594" y="3897137"/>
            <a:chExt cx="1465179" cy="314751"/>
          </a:xfrm>
        </p:grpSpPr>
        <p:sp>
          <p:nvSpPr>
            <p:cNvPr id="20" name="Rectangle: Rounded Corners 19">
              <a:extLst>
                <a:ext uri="{FF2B5EF4-FFF2-40B4-BE49-F238E27FC236}">
                  <a16:creationId xmlns:a16="http://schemas.microsoft.com/office/drawing/2014/main" id="{C8F3DF42-54C0-4C70-936A-64C1116B8BC9}"/>
                </a:ext>
              </a:extLst>
            </p:cNvPr>
            <p:cNvSpPr/>
            <p:nvPr/>
          </p:nvSpPr>
          <p:spPr>
            <a:xfrm>
              <a:off x="9032594" y="3897137"/>
              <a:ext cx="1119008" cy="314751"/>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cxnSp>
          <p:nvCxnSpPr>
            <p:cNvPr id="23" name="Straight Connector 22">
              <a:extLst>
                <a:ext uri="{FF2B5EF4-FFF2-40B4-BE49-F238E27FC236}">
                  <a16:creationId xmlns:a16="http://schemas.microsoft.com/office/drawing/2014/main" id="{C2055360-BA31-49A6-97A6-8835EE1B69C0}"/>
                </a:ext>
              </a:extLst>
            </p:cNvPr>
            <p:cNvCxnSpPr>
              <a:cxnSpLocks/>
            </p:cNvCxnSpPr>
            <p:nvPr/>
          </p:nvCxnSpPr>
          <p:spPr>
            <a:xfrm>
              <a:off x="10151603" y="4054400"/>
              <a:ext cx="346170" cy="112"/>
            </a:xfrm>
            <a:prstGeom prst="line">
              <a:avLst/>
            </a:prstGeom>
            <a:ln w="57150"/>
          </p:spPr>
          <p:style>
            <a:lnRef idx="1">
              <a:schemeClr val="dk1"/>
            </a:lnRef>
            <a:fillRef idx="0">
              <a:schemeClr val="dk1"/>
            </a:fillRef>
            <a:effectRef idx="0">
              <a:schemeClr val="dk1"/>
            </a:effectRef>
            <a:fontRef idx="minor">
              <a:schemeClr val="tx1"/>
            </a:fontRef>
          </p:style>
        </p:cxnSp>
      </p:grpSp>
      <p:grpSp>
        <p:nvGrpSpPr>
          <p:cNvPr id="27" name="Group 26">
            <a:extLst>
              <a:ext uri="{FF2B5EF4-FFF2-40B4-BE49-F238E27FC236}">
                <a16:creationId xmlns:a16="http://schemas.microsoft.com/office/drawing/2014/main" id="{44BAA655-EF86-4662-BD06-3B3EA8EF2FC9}"/>
              </a:ext>
            </a:extLst>
          </p:cNvPr>
          <p:cNvGrpSpPr/>
          <p:nvPr/>
        </p:nvGrpSpPr>
        <p:grpSpPr>
          <a:xfrm>
            <a:off x="8622558" y="2478481"/>
            <a:ext cx="1610604" cy="2284749"/>
            <a:chOff x="3018890" y="1494730"/>
            <a:chExt cx="1610604" cy="2284749"/>
          </a:xfrm>
        </p:grpSpPr>
        <p:grpSp>
          <p:nvGrpSpPr>
            <p:cNvPr id="28" name="Group 27">
              <a:extLst>
                <a:ext uri="{FF2B5EF4-FFF2-40B4-BE49-F238E27FC236}">
                  <a16:creationId xmlns:a16="http://schemas.microsoft.com/office/drawing/2014/main" id="{0BE819D1-7D53-4D45-BE00-19663C57D7E3}"/>
                </a:ext>
              </a:extLst>
            </p:cNvPr>
            <p:cNvGrpSpPr/>
            <p:nvPr/>
          </p:nvGrpSpPr>
          <p:grpSpPr>
            <a:xfrm>
              <a:off x="3018890" y="1494730"/>
              <a:ext cx="1439027" cy="2284749"/>
              <a:chOff x="2947638" y="1031592"/>
              <a:chExt cx="1439027" cy="2284749"/>
            </a:xfrm>
          </p:grpSpPr>
          <p:sp>
            <p:nvSpPr>
              <p:cNvPr id="30" name="Freeform: Shape 29">
                <a:extLst>
                  <a:ext uri="{FF2B5EF4-FFF2-40B4-BE49-F238E27FC236}">
                    <a16:creationId xmlns:a16="http://schemas.microsoft.com/office/drawing/2014/main" id="{846FB1E2-F965-4E23-9BDD-CCF60D466E9F}"/>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31" name="Freeform: Shape 30">
                <a:extLst>
                  <a:ext uri="{FF2B5EF4-FFF2-40B4-BE49-F238E27FC236}">
                    <a16:creationId xmlns:a16="http://schemas.microsoft.com/office/drawing/2014/main" id="{8A05DBAA-A22C-4CB3-874E-2EF8DBBF564D}"/>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32" name="Rectangle 31">
                <a:extLst>
                  <a:ext uri="{FF2B5EF4-FFF2-40B4-BE49-F238E27FC236}">
                    <a16:creationId xmlns:a16="http://schemas.microsoft.com/office/drawing/2014/main" id="{77E1F4E5-B6E5-48C1-BC17-C00BA73BBB40}"/>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3" name="Rectangle 32">
                <a:extLst>
                  <a:ext uri="{FF2B5EF4-FFF2-40B4-BE49-F238E27FC236}">
                    <a16:creationId xmlns:a16="http://schemas.microsoft.com/office/drawing/2014/main" id="{EF1B12EB-AEFD-4B48-B2C5-C73FC0C3836B}"/>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4" name="Cube 33">
                <a:extLst>
                  <a:ext uri="{FF2B5EF4-FFF2-40B4-BE49-F238E27FC236}">
                    <a16:creationId xmlns:a16="http://schemas.microsoft.com/office/drawing/2014/main" id="{30DEB13C-8ADD-4926-B021-111EE1698A18}"/>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5" name="Rectangle: Rounded Corners 34">
                <a:extLst>
                  <a:ext uri="{FF2B5EF4-FFF2-40B4-BE49-F238E27FC236}">
                    <a16:creationId xmlns:a16="http://schemas.microsoft.com/office/drawing/2014/main" id="{BD0CAD76-C473-4072-AD93-193B9A843BF0}"/>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6" name="Oval 35">
                <a:extLst>
                  <a:ext uri="{FF2B5EF4-FFF2-40B4-BE49-F238E27FC236}">
                    <a16:creationId xmlns:a16="http://schemas.microsoft.com/office/drawing/2014/main" id="{146478B6-C4C1-4FDC-97AA-DD9908A30D88}"/>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7" name="Oval 36">
                <a:extLst>
                  <a:ext uri="{FF2B5EF4-FFF2-40B4-BE49-F238E27FC236}">
                    <a16:creationId xmlns:a16="http://schemas.microsoft.com/office/drawing/2014/main" id="{95DEA6A4-B243-48F2-BCC1-67F6D63EA0BA}"/>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29" name="TextBox 28">
              <a:extLst>
                <a:ext uri="{FF2B5EF4-FFF2-40B4-BE49-F238E27FC236}">
                  <a16:creationId xmlns:a16="http://schemas.microsoft.com/office/drawing/2014/main" id="{4725EBD3-7ECF-4715-B39D-F32249A54036}"/>
                </a:ext>
              </a:extLst>
            </p:cNvPr>
            <p:cNvSpPr txBox="1"/>
            <p:nvPr/>
          </p:nvSpPr>
          <p:spPr>
            <a:xfrm>
              <a:off x="3362496" y="1800726"/>
              <a:ext cx="1266998" cy="369332"/>
            </a:xfrm>
            <a:prstGeom prst="rect">
              <a:avLst/>
            </a:prstGeom>
            <a:noFill/>
          </p:spPr>
          <p:txBody>
            <a:bodyPr wrap="square" rtlCol="0">
              <a:spAutoFit/>
            </a:bodyPr>
            <a:lstStyle/>
            <a:p>
              <a:r>
                <a:rPr lang="en-ZA" b="1" dirty="0"/>
                <a:t>+62mV</a:t>
              </a:r>
            </a:p>
          </p:txBody>
        </p:sp>
      </p:grpSp>
      <p:sp>
        <p:nvSpPr>
          <p:cNvPr id="51" name="Oval 50">
            <a:extLst>
              <a:ext uri="{FF2B5EF4-FFF2-40B4-BE49-F238E27FC236}">
                <a16:creationId xmlns:a16="http://schemas.microsoft.com/office/drawing/2014/main" id="{5472D8B6-E26F-475B-828F-CFB912CBA33C}"/>
              </a:ext>
            </a:extLst>
          </p:cNvPr>
          <p:cNvSpPr/>
          <p:nvPr/>
        </p:nvSpPr>
        <p:spPr>
          <a:xfrm>
            <a:off x="603578" y="4151388"/>
            <a:ext cx="2268054" cy="2062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4800" b="1" dirty="0"/>
              <a:t>Na +</a:t>
            </a:r>
          </a:p>
        </p:txBody>
      </p:sp>
      <p:sp>
        <p:nvSpPr>
          <p:cNvPr id="53" name="Oval 52">
            <a:extLst>
              <a:ext uri="{FF2B5EF4-FFF2-40B4-BE49-F238E27FC236}">
                <a16:creationId xmlns:a16="http://schemas.microsoft.com/office/drawing/2014/main" id="{6A082699-8C2F-41D7-AA5F-831DFF45D042}"/>
              </a:ext>
            </a:extLst>
          </p:cNvPr>
          <p:cNvSpPr/>
          <p:nvPr/>
        </p:nvSpPr>
        <p:spPr>
          <a:xfrm>
            <a:off x="4974486" y="4413120"/>
            <a:ext cx="256971" cy="2839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55" name="Oval 54">
            <a:extLst>
              <a:ext uri="{FF2B5EF4-FFF2-40B4-BE49-F238E27FC236}">
                <a16:creationId xmlns:a16="http://schemas.microsoft.com/office/drawing/2014/main" id="{1D038FA3-B58E-433F-882F-685EEA4D3005}"/>
              </a:ext>
            </a:extLst>
          </p:cNvPr>
          <p:cNvSpPr/>
          <p:nvPr/>
        </p:nvSpPr>
        <p:spPr>
          <a:xfrm>
            <a:off x="4722407" y="4838763"/>
            <a:ext cx="256971" cy="2839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58" name="Oval 57">
            <a:extLst>
              <a:ext uri="{FF2B5EF4-FFF2-40B4-BE49-F238E27FC236}">
                <a16:creationId xmlns:a16="http://schemas.microsoft.com/office/drawing/2014/main" id="{EA9E22E1-4827-4DAE-B72E-D1856D7C8A55}"/>
              </a:ext>
            </a:extLst>
          </p:cNvPr>
          <p:cNvSpPr/>
          <p:nvPr/>
        </p:nvSpPr>
        <p:spPr>
          <a:xfrm>
            <a:off x="5858506" y="4287734"/>
            <a:ext cx="256971" cy="2839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59" name="Oval 58">
            <a:extLst>
              <a:ext uri="{FF2B5EF4-FFF2-40B4-BE49-F238E27FC236}">
                <a16:creationId xmlns:a16="http://schemas.microsoft.com/office/drawing/2014/main" id="{2D1B4CDE-91CB-4C38-A471-8837D2BAB2DC}"/>
              </a:ext>
            </a:extLst>
          </p:cNvPr>
          <p:cNvSpPr/>
          <p:nvPr/>
        </p:nvSpPr>
        <p:spPr>
          <a:xfrm>
            <a:off x="4547553" y="4406901"/>
            <a:ext cx="256971" cy="2839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62" name="Oval 61">
            <a:extLst>
              <a:ext uri="{FF2B5EF4-FFF2-40B4-BE49-F238E27FC236}">
                <a16:creationId xmlns:a16="http://schemas.microsoft.com/office/drawing/2014/main" id="{F56DCE58-39AB-4DA2-B015-279B8FDF62EF}"/>
              </a:ext>
            </a:extLst>
          </p:cNvPr>
          <p:cNvSpPr/>
          <p:nvPr/>
        </p:nvSpPr>
        <p:spPr>
          <a:xfrm>
            <a:off x="5883761" y="4853429"/>
            <a:ext cx="256971" cy="2839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64" name="Rectangle: Rounded Corners 63">
            <a:extLst>
              <a:ext uri="{FF2B5EF4-FFF2-40B4-BE49-F238E27FC236}">
                <a16:creationId xmlns:a16="http://schemas.microsoft.com/office/drawing/2014/main" id="{79E5198A-D7BC-4459-AB02-10E87AA193DB}"/>
              </a:ext>
            </a:extLst>
          </p:cNvPr>
          <p:cNvSpPr/>
          <p:nvPr/>
        </p:nvSpPr>
        <p:spPr>
          <a:xfrm rot="20062712">
            <a:off x="6999274" y="4896933"/>
            <a:ext cx="1239987" cy="151604"/>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cxnSp>
        <p:nvCxnSpPr>
          <p:cNvPr id="66" name="Straight Connector 65">
            <a:extLst>
              <a:ext uri="{FF2B5EF4-FFF2-40B4-BE49-F238E27FC236}">
                <a16:creationId xmlns:a16="http://schemas.microsoft.com/office/drawing/2014/main" id="{B154F300-7085-4D40-AC4A-548F9FBEB7D7}"/>
              </a:ext>
            </a:extLst>
          </p:cNvPr>
          <p:cNvCxnSpPr>
            <a:cxnSpLocks/>
          </p:cNvCxnSpPr>
          <p:nvPr/>
        </p:nvCxnSpPr>
        <p:spPr>
          <a:xfrm>
            <a:off x="8221355" y="4755823"/>
            <a:ext cx="587989" cy="334"/>
          </a:xfrm>
          <a:prstGeom prst="line">
            <a:avLst/>
          </a:prstGeom>
          <a:ln w="57150"/>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12A225A6-4EA8-4C7C-84EA-077DD05E7291}"/>
              </a:ext>
            </a:extLst>
          </p:cNvPr>
          <p:cNvCxnSpPr>
            <a:cxnSpLocks/>
          </p:cNvCxnSpPr>
          <p:nvPr/>
        </p:nvCxnSpPr>
        <p:spPr>
          <a:xfrm>
            <a:off x="8267729" y="5701044"/>
            <a:ext cx="567957" cy="334"/>
          </a:xfrm>
          <a:prstGeom prst="line">
            <a:avLst/>
          </a:prstGeom>
          <a:ln w="57150"/>
        </p:spPr>
        <p:style>
          <a:lnRef idx="1">
            <a:schemeClr val="dk1"/>
          </a:lnRef>
          <a:fillRef idx="0">
            <a:schemeClr val="dk1"/>
          </a:fillRef>
          <a:effectRef idx="0">
            <a:schemeClr val="dk1"/>
          </a:effectRef>
          <a:fontRef idx="minor">
            <a:schemeClr val="tx1"/>
          </a:fontRef>
        </p:style>
      </p:cxnSp>
      <p:sp>
        <p:nvSpPr>
          <p:cNvPr id="68" name="Rectangle: Rounded Corners 67">
            <a:extLst>
              <a:ext uri="{FF2B5EF4-FFF2-40B4-BE49-F238E27FC236}">
                <a16:creationId xmlns:a16="http://schemas.microsoft.com/office/drawing/2014/main" id="{FCE1E350-4662-40E3-87C8-125E1BA8BA14}"/>
              </a:ext>
            </a:extLst>
          </p:cNvPr>
          <p:cNvSpPr/>
          <p:nvPr/>
        </p:nvSpPr>
        <p:spPr>
          <a:xfrm rot="752460">
            <a:off x="7001599" y="5445659"/>
            <a:ext cx="1241850" cy="18360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70" name="Rectangle: Rounded Corners 69">
            <a:extLst>
              <a:ext uri="{FF2B5EF4-FFF2-40B4-BE49-F238E27FC236}">
                <a16:creationId xmlns:a16="http://schemas.microsoft.com/office/drawing/2014/main" id="{36F0A6A8-5972-42DC-9833-BF3CF77EF179}"/>
              </a:ext>
            </a:extLst>
          </p:cNvPr>
          <p:cNvSpPr/>
          <p:nvPr/>
        </p:nvSpPr>
        <p:spPr>
          <a:xfrm>
            <a:off x="8809344" y="5589674"/>
            <a:ext cx="1120156" cy="172659"/>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71" name="Rectangle: Rounded Corners 70">
            <a:extLst>
              <a:ext uri="{FF2B5EF4-FFF2-40B4-BE49-F238E27FC236}">
                <a16:creationId xmlns:a16="http://schemas.microsoft.com/office/drawing/2014/main" id="{F9F27FB1-9C7B-4F20-943E-7852E873DD70}"/>
              </a:ext>
            </a:extLst>
          </p:cNvPr>
          <p:cNvSpPr/>
          <p:nvPr/>
        </p:nvSpPr>
        <p:spPr>
          <a:xfrm>
            <a:off x="8726292" y="4642404"/>
            <a:ext cx="1120156" cy="172659"/>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cxnSp>
        <p:nvCxnSpPr>
          <p:cNvPr id="72" name="Straight Connector 71">
            <a:extLst>
              <a:ext uri="{FF2B5EF4-FFF2-40B4-BE49-F238E27FC236}">
                <a16:creationId xmlns:a16="http://schemas.microsoft.com/office/drawing/2014/main" id="{4416B86D-DB4E-4B75-9544-E49E06D8D36C}"/>
              </a:ext>
            </a:extLst>
          </p:cNvPr>
          <p:cNvCxnSpPr>
            <a:cxnSpLocks/>
          </p:cNvCxnSpPr>
          <p:nvPr/>
        </p:nvCxnSpPr>
        <p:spPr>
          <a:xfrm>
            <a:off x="9846448" y="4728733"/>
            <a:ext cx="587989" cy="334"/>
          </a:xfrm>
          <a:prstGeom prst="line">
            <a:avLst/>
          </a:prstGeom>
          <a:ln w="57150"/>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67410DBC-F18E-490A-97DC-43A70DC1B10F}"/>
              </a:ext>
            </a:extLst>
          </p:cNvPr>
          <p:cNvCxnSpPr>
            <a:cxnSpLocks/>
          </p:cNvCxnSpPr>
          <p:nvPr/>
        </p:nvCxnSpPr>
        <p:spPr>
          <a:xfrm>
            <a:off x="9953226" y="5675669"/>
            <a:ext cx="587989" cy="334"/>
          </a:xfrm>
          <a:prstGeom prst="line">
            <a:avLst/>
          </a:prstGeom>
          <a:ln w="57150"/>
        </p:spPr>
        <p:style>
          <a:lnRef idx="1">
            <a:schemeClr val="dk1"/>
          </a:lnRef>
          <a:fillRef idx="0">
            <a:schemeClr val="dk1"/>
          </a:fillRef>
          <a:effectRef idx="0">
            <a:schemeClr val="dk1"/>
          </a:effectRef>
          <a:fontRef idx="minor">
            <a:schemeClr val="tx1"/>
          </a:fontRef>
        </p:style>
      </p:cxnSp>
      <p:sp>
        <p:nvSpPr>
          <p:cNvPr id="74" name="Rectangle: Rounded Corners 73">
            <a:extLst>
              <a:ext uri="{FF2B5EF4-FFF2-40B4-BE49-F238E27FC236}">
                <a16:creationId xmlns:a16="http://schemas.microsoft.com/office/drawing/2014/main" id="{43666177-DB5A-4DF9-ADF8-9DDDE0859260}"/>
              </a:ext>
            </a:extLst>
          </p:cNvPr>
          <p:cNvSpPr/>
          <p:nvPr/>
        </p:nvSpPr>
        <p:spPr>
          <a:xfrm>
            <a:off x="10434437" y="4639823"/>
            <a:ext cx="1120156" cy="172659"/>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75" name="Rectangle: Rounded Corners 74">
            <a:extLst>
              <a:ext uri="{FF2B5EF4-FFF2-40B4-BE49-F238E27FC236}">
                <a16:creationId xmlns:a16="http://schemas.microsoft.com/office/drawing/2014/main" id="{32213308-F77E-4F31-B841-CC5A624EF2B8}"/>
              </a:ext>
            </a:extLst>
          </p:cNvPr>
          <p:cNvSpPr/>
          <p:nvPr/>
        </p:nvSpPr>
        <p:spPr>
          <a:xfrm>
            <a:off x="10490275" y="5549629"/>
            <a:ext cx="1120156" cy="172659"/>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nvGrpSpPr>
          <p:cNvPr id="100" name="Group 99">
            <a:extLst>
              <a:ext uri="{FF2B5EF4-FFF2-40B4-BE49-F238E27FC236}">
                <a16:creationId xmlns:a16="http://schemas.microsoft.com/office/drawing/2014/main" id="{975306C1-7FC0-476E-98F8-51729F0BD70F}"/>
              </a:ext>
            </a:extLst>
          </p:cNvPr>
          <p:cNvGrpSpPr/>
          <p:nvPr/>
        </p:nvGrpSpPr>
        <p:grpSpPr>
          <a:xfrm>
            <a:off x="10646967" y="2478481"/>
            <a:ext cx="1610604" cy="2284749"/>
            <a:chOff x="3018890" y="1494730"/>
            <a:chExt cx="1610604" cy="2284749"/>
          </a:xfrm>
        </p:grpSpPr>
        <p:grpSp>
          <p:nvGrpSpPr>
            <p:cNvPr id="101" name="Group 100">
              <a:extLst>
                <a:ext uri="{FF2B5EF4-FFF2-40B4-BE49-F238E27FC236}">
                  <a16:creationId xmlns:a16="http://schemas.microsoft.com/office/drawing/2014/main" id="{C8D39BE8-1554-4829-A472-05AEDB14D7CD}"/>
                </a:ext>
              </a:extLst>
            </p:cNvPr>
            <p:cNvGrpSpPr/>
            <p:nvPr/>
          </p:nvGrpSpPr>
          <p:grpSpPr>
            <a:xfrm>
              <a:off x="3018890" y="1494730"/>
              <a:ext cx="1439027" cy="2284749"/>
              <a:chOff x="2947638" y="1031592"/>
              <a:chExt cx="1439027" cy="2284749"/>
            </a:xfrm>
          </p:grpSpPr>
          <p:sp>
            <p:nvSpPr>
              <p:cNvPr id="103" name="Freeform: Shape 102">
                <a:extLst>
                  <a:ext uri="{FF2B5EF4-FFF2-40B4-BE49-F238E27FC236}">
                    <a16:creationId xmlns:a16="http://schemas.microsoft.com/office/drawing/2014/main" id="{6D930221-ACA1-41D5-9130-6B82D686BE75}"/>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04" name="Freeform: Shape 103">
                <a:extLst>
                  <a:ext uri="{FF2B5EF4-FFF2-40B4-BE49-F238E27FC236}">
                    <a16:creationId xmlns:a16="http://schemas.microsoft.com/office/drawing/2014/main" id="{7CF2195F-7A26-4226-8C4D-A18B9F18F6F7}"/>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05" name="Rectangle 104">
                <a:extLst>
                  <a:ext uri="{FF2B5EF4-FFF2-40B4-BE49-F238E27FC236}">
                    <a16:creationId xmlns:a16="http://schemas.microsoft.com/office/drawing/2014/main" id="{300D2B46-D2D4-41E2-9FEC-E97B0F3E4B4A}"/>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06" name="Rectangle 105">
                <a:extLst>
                  <a:ext uri="{FF2B5EF4-FFF2-40B4-BE49-F238E27FC236}">
                    <a16:creationId xmlns:a16="http://schemas.microsoft.com/office/drawing/2014/main" id="{81FF93D3-E553-42C0-AC34-1EC742AA2A0C}"/>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07" name="Cube 106">
                <a:extLst>
                  <a:ext uri="{FF2B5EF4-FFF2-40B4-BE49-F238E27FC236}">
                    <a16:creationId xmlns:a16="http://schemas.microsoft.com/office/drawing/2014/main" id="{F7183856-B24A-4749-8975-C35C3D72E90F}"/>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08" name="Rectangle: Rounded Corners 107">
                <a:extLst>
                  <a:ext uri="{FF2B5EF4-FFF2-40B4-BE49-F238E27FC236}">
                    <a16:creationId xmlns:a16="http://schemas.microsoft.com/office/drawing/2014/main" id="{B380642F-144A-4B14-AF4D-71A4DA2C4C37}"/>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09" name="Oval 108">
                <a:extLst>
                  <a:ext uri="{FF2B5EF4-FFF2-40B4-BE49-F238E27FC236}">
                    <a16:creationId xmlns:a16="http://schemas.microsoft.com/office/drawing/2014/main" id="{7FB222CE-E9F1-4A74-AE5E-6985819F8C7E}"/>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0" name="Oval 109">
                <a:extLst>
                  <a:ext uri="{FF2B5EF4-FFF2-40B4-BE49-F238E27FC236}">
                    <a16:creationId xmlns:a16="http://schemas.microsoft.com/office/drawing/2014/main" id="{2A9BD1C3-1D8F-45C1-B6CB-346559F7AAA3}"/>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102" name="TextBox 101">
              <a:extLst>
                <a:ext uri="{FF2B5EF4-FFF2-40B4-BE49-F238E27FC236}">
                  <a16:creationId xmlns:a16="http://schemas.microsoft.com/office/drawing/2014/main" id="{3BFD9D88-467E-4E2C-A2DE-BEC284593F8D}"/>
                </a:ext>
              </a:extLst>
            </p:cNvPr>
            <p:cNvSpPr txBox="1"/>
            <p:nvPr/>
          </p:nvSpPr>
          <p:spPr>
            <a:xfrm>
              <a:off x="3362496" y="1800726"/>
              <a:ext cx="1266998" cy="369332"/>
            </a:xfrm>
            <a:prstGeom prst="rect">
              <a:avLst/>
            </a:prstGeom>
            <a:noFill/>
          </p:spPr>
          <p:txBody>
            <a:bodyPr wrap="square" rtlCol="0">
              <a:spAutoFit/>
            </a:bodyPr>
            <a:lstStyle/>
            <a:p>
              <a:r>
                <a:rPr lang="en-ZA" b="1" dirty="0"/>
                <a:t>+62mV</a:t>
              </a:r>
            </a:p>
          </p:txBody>
        </p:sp>
      </p:grpSp>
      <p:grpSp>
        <p:nvGrpSpPr>
          <p:cNvPr id="111" name="Group 110">
            <a:extLst>
              <a:ext uri="{FF2B5EF4-FFF2-40B4-BE49-F238E27FC236}">
                <a16:creationId xmlns:a16="http://schemas.microsoft.com/office/drawing/2014/main" id="{7289A76E-0935-4C35-8604-F1FD3D2E66F6}"/>
              </a:ext>
            </a:extLst>
          </p:cNvPr>
          <p:cNvGrpSpPr/>
          <p:nvPr/>
        </p:nvGrpSpPr>
        <p:grpSpPr>
          <a:xfrm>
            <a:off x="5314312" y="2437493"/>
            <a:ext cx="2087019" cy="2523749"/>
            <a:chOff x="3018890" y="1494730"/>
            <a:chExt cx="1663366" cy="2284749"/>
          </a:xfrm>
        </p:grpSpPr>
        <p:grpSp>
          <p:nvGrpSpPr>
            <p:cNvPr id="112" name="Group 111">
              <a:extLst>
                <a:ext uri="{FF2B5EF4-FFF2-40B4-BE49-F238E27FC236}">
                  <a16:creationId xmlns:a16="http://schemas.microsoft.com/office/drawing/2014/main" id="{D1212032-9139-49F3-9EBC-3047B1679888}"/>
                </a:ext>
              </a:extLst>
            </p:cNvPr>
            <p:cNvGrpSpPr/>
            <p:nvPr/>
          </p:nvGrpSpPr>
          <p:grpSpPr>
            <a:xfrm>
              <a:off x="3018890" y="1494730"/>
              <a:ext cx="1439027" cy="2284749"/>
              <a:chOff x="2947638" y="1031592"/>
              <a:chExt cx="1439027" cy="2284749"/>
            </a:xfrm>
          </p:grpSpPr>
          <p:sp>
            <p:nvSpPr>
              <p:cNvPr id="114" name="Freeform: Shape 113">
                <a:extLst>
                  <a:ext uri="{FF2B5EF4-FFF2-40B4-BE49-F238E27FC236}">
                    <a16:creationId xmlns:a16="http://schemas.microsoft.com/office/drawing/2014/main" id="{4CBC8C87-EB7E-4C72-A596-E4CAF28A8F07}"/>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15" name="Freeform: Shape 114">
                <a:extLst>
                  <a:ext uri="{FF2B5EF4-FFF2-40B4-BE49-F238E27FC236}">
                    <a16:creationId xmlns:a16="http://schemas.microsoft.com/office/drawing/2014/main" id="{D04C4A78-931E-4BCE-BB8C-DDB6031A12EB}"/>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16" name="Rectangle 115">
                <a:extLst>
                  <a:ext uri="{FF2B5EF4-FFF2-40B4-BE49-F238E27FC236}">
                    <a16:creationId xmlns:a16="http://schemas.microsoft.com/office/drawing/2014/main" id="{D6BC71A4-E9CF-4739-9A2F-F0AF868FE88A}"/>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7" name="Rectangle 116">
                <a:extLst>
                  <a:ext uri="{FF2B5EF4-FFF2-40B4-BE49-F238E27FC236}">
                    <a16:creationId xmlns:a16="http://schemas.microsoft.com/office/drawing/2014/main" id="{BD6F36BD-891C-45EC-873F-DB36D7928D43}"/>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8" name="Cube 117">
                <a:extLst>
                  <a:ext uri="{FF2B5EF4-FFF2-40B4-BE49-F238E27FC236}">
                    <a16:creationId xmlns:a16="http://schemas.microsoft.com/office/drawing/2014/main" id="{F049ED58-A418-44DB-B4A9-DC76144EDFCF}"/>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9" name="Rectangle: Rounded Corners 118">
                <a:extLst>
                  <a:ext uri="{FF2B5EF4-FFF2-40B4-BE49-F238E27FC236}">
                    <a16:creationId xmlns:a16="http://schemas.microsoft.com/office/drawing/2014/main" id="{3972490E-B705-4CCB-8AB2-CA1824012F4B}"/>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20" name="Oval 119">
                <a:extLst>
                  <a:ext uri="{FF2B5EF4-FFF2-40B4-BE49-F238E27FC236}">
                    <a16:creationId xmlns:a16="http://schemas.microsoft.com/office/drawing/2014/main" id="{3BA5B7D5-71C8-41CD-84B0-2C3D5864B102}"/>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21" name="Oval 120">
                <a:extLst>
                  <a:ext uri="{FF2B5EF4-FFF2-40B4-BE49-F238E27FC236}">
                    <a16:creationId xmlns:a16="http://schemas.microsoft.com/office/drawing/2014/main" id="{C6541B89-FD27-4FC9-B21A-B597D1600C7C}"/>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113" name="TextBox 112">
              <a:extLst>
                <a:ext uri="{FF2B5EF4-FFF2-40B4-BE49-F238E27FC236}">
                  <a16:creationId xmlns:a16="http://schemas.microsoft.com/office/drawing/2014/main" id="{AD377FA7-7FD9-4B73-AE21-D3D871517D41}"/>
                </a:ext>
              </a:extLst>
            </p:cNvPr>
            <p:cNvSpPr txBox="1"/>
            <p:nvPr/>
          </p:nvSpPr>
          <p:spPr>
            <a:xfrm>
              <a:off x="3415258" y="1811299"/>
              <a:ext cx="1266998" cy="334356"/>
            </a:xfrm>
            <a:prstGeom prst="rect">
              <a:avLst/>
            </a:prstGeom>
            <a:noFill/>
          </p:spPr>
          <p:txBody>
            <a:bodyPr wrap="square" rtlCol="0">
              <a:spAutoFit/>
            </a:bodyPr>
            <a:lstStyle/>
            <a:p>
              <a:r>
                <a:rPr lang="en-ZA" b="1" dirty="0"/>
                <a:t>+62mV</a:t>
              </a:r>
            </a:p>
          </p:txBody>
        </p:sp>
      </p:grpSp>
      <p:sp>
        <p:nvSpPr>
          <p:cNvPr id="147" name="Equals 146">
            <a:extLst>
              <a:ext uri="{FF2B5EF4-FFF2-40B4-BE49-F238E27FC236}">
                <a16:creationId xmlns:a16="http://schemas.microsoft.com/office/drawing/2014/main" id="{97DEB6D8-05AB-4816-ACDF-86B6194C269B}"/>
              </a:ext>
            </a:extLst>
          </p:cNvPr>
          <p:cNvSpPr/>
          <p:nvPr/>
        </p:nvSpPr>
        <p:spPr>
          <a:xfrm>
            <a:off x="10138263" y="2699289"/>
            <a:ext cx="626835" cy="667611"/>
          </a:xfrm>
          <a:prstGeom prst="mathEqual">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solidFill>
                <a:schemeClr val="tx1"/>
              </a:solidFill>
            </a:endParaRPr>
          </a:p>
        </p:txBody>
      </p:sp>
      <p:sp>
        <p:nvSpPr>
          <p:cNvPr id="148" name="Equals 147">
            <a:extLst>
              <a:ext uri="{FF2B5EF4-FFF2-40B4-BE49-F238E27FC236}">
                <a16:creationId xmlns:a16="http://schemas.microsoft.com/office/drawing/2014/main" id="{4AE0C6DF-7848-4757-B5AC-6A0B39ECC15B}"/>
              </a:ext>
            </a:extLst>
          </p:cNvPr>
          <p:cNvSpPr/>
          <p:nvPr/>
        </p:nvSpPr>
        <p:spPr>
          <a:xfrm>
            <a:off x="7812813" y="2699289"/>
            <a:ext cx="626835" cy="667611"/>
          </a:xfrm>
          <a:prstGeom prst="mathEqual">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solidFill>
                <a:schemeClr val="tx1"/>
              </a:solidFill>
            </a:endParaRPr>
          </a:p>
        </p:txBody>
      </p:sp>
      <p:sp>
        <p:nvSpPr>
          <p:cNvPr id="60" name="TextBox 59">
            <a:extLst>
              <a:ext uri="{FF2B5EF4-FFF2-40B4-BE49-F238E27FC236}">
                <a16:creationId xmlns:a16="http://schemas.microsoft.com/office/drawing/2014/main" id="{EED8D700-7ACC-4907-9F7E-31AE0A101D9B}"/>
              </a:ext>
            </a:extLst>
          </p:cNvPr>
          <p:cNvSpPr txBox="1"/>
          <p:nvPr/>
        </p:nvSpPr>
        <p:spPr>
          <a:xfrm>
            <a:off x="457597" y="1675560"/>
            <a:ext cx="3542903" cy="1569660"/>
          </a:xfrm>
          <a:prstGeom prst="rect">
            <a:avLst/>
          </a:prstGeom>
          <a:noFill/>
        </p:spPr>
        <p:txBody>
          <a:bodyPr wrap="square" rtlCol="0">
            <a:spAutoFit/>
          </a:bodyPr>
          <a:lstStyle/>
          <a:p>
            <a:r>
              <a:rPr lang="en-ZA" sz="3200" b="1" dirty="0">
                <a:solidFill>
                  <a:srgbClr val="FF0000"/>
                </a:solidFill>
              </a:rPr>
              <a:t>Limitation 1</a:t>
            </a:r>
            <a:r>
              <a:rPr lang="en-ZA" sz="3200" b="1" dirty="0"/>
              <a:t>: Constant ionic reversal potentials </a:t>
            </a:r>
          </a:p>
        </p:txBody>
      </p:sp>
      <p:sp>
        <p:nvSpPr>
          <p:cNvPr id="3" name="TextBox 2">
            <a:extLst>
              <a:ext uri="{FF2B5EF4-FFF2-40B4-BE49-F238E27FC236}">
                <a16:creationId xmlns:a16="http://schemas.microsoft.com/office/drawing/2014/main" id="{8C3FB30C-F81A-4817-BFEB-86DCD11E1792}"/>
              </a:ext>
            </a:extLst>
          </p:cNvPr>
          <p:cNvSpPr txBox="1"/>
          <p:nvPr/>
        </p:nvSpPr>
        <p:spPr>
          <a:xfrm>
            <a:off x="1116281" y="3755757"/>
            <a:ext cx="1263487" cy="369332"/>
          </a:xfrm>
          <a:prstGeom prst="rect">
            <a:avLst/>
          </a:prstGeom>
          <a:noFill/>
        </p:spPr>
        <p:txBody>
          <a:bodyPr wrap="none" rtlCol="0">
            <a:spAutoFit/>
          </a:bodyPr>
          <a:lstStyle/>
          <a:p>
            <a:r>
              <a:rPr lang="en-ZA" b="1" dirty="0"/>
              <a:t>Sodium ion</a:t>
            </a:r>
          </a:p>
        </p:txBody>
      </p:sp>
    </p:spTree>
    <p:extLst>
      <p:ext uri="{BB962C8B-B14F-4D97-AF65-F5344CB8AC3E}">
        <p14:creationId xmlns:p14="http://schemas.microsoft.com/office/powerpoint/2010/main" val="23297974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Limitation 1</a:t>
            </a:r>
            <a:endParaRPr lang="en-ZA" b="1" dirty="0">
              <a:solidFill>
                <a:schemeClr val="bg1"/>
              </a:solidFill>
            </a:endParaRPr>
          </a:p>
        </p:txBody>
      </p:sp>
      <p:sp>
        <p:nvSpPr>
          <p:cNvPr id="5" name="TextBox 4">
            <a:extLst>
              <a:ext uri="{FF2B5EF4-FFF2-40B4-BE49-F238E27FC236}">
                <a16:creationId xmlns:a16="http://schemas.microsoft.com/office/drawing/2014/main" id="{BDB6BBEE-F82C-4F1B-83A4-015E42C6957E}"/>
              </a:ext>
            </a:extLst>
          </p:cNvPr>
          <p:cNvSpPr txBox="1"/>
          <p:nvPr/>
        </p:nvSpPr>
        <p:spPr>
          <a:xfrm>
            <a:off x="457597" y="1675560"/>
            <a:ext cx="3542903" cy="1569660"/>
          </a:xfrm>
          <a:prstGeom prst="rect">
            <a:avLst/>
          </a:prstGeom>
          <a:noFill/>
        </p:spPr>
        <p:txBody>
          <a:bodyPr wrap="square" rtlCol="0">
            <a:spAutoFit/>
          </a:bodyPr>
          <a:lstStyle/>
          <a:p>
            <a:r>
              <a:rPr lang="en-ZA" sz="3200" b="1" dirty="0">
                <a:solidFill>
                  <a:srgbClr val="FF0000"/>
                </a:solidFill>
              </a:rPr>
              <a:t>Limitation 1</a:t>
            </a:r>
            <a:r>
              <a:rPr lang="en-ZA" sz="3200" b="1" dirty="0"/>
              <a:t>: Constant ionic reversal potentials </a:t>
            </a:r>
          </a:p>
        </p:txBody>
      </p:sp>
      <p:grpSp>
        <p:nvGrpSpPr>
          <p:cNvPr id="17" name="Group 16">
            <a:extLst>
              <a:ext uri="{FF2B5EF4-FFF2-40B4-BE49-F238E27FC236}">
                <a16:creationId xmlns:a16="http://schemas.microsoft.com/office/drawing/2014/main" id="{3C33E0E2-71D2-488E-B45B-41029A1EE6EA}"/>
              </a:ext>
            </a:extLst>
          </p:cNvPr>
          <p:cNvGrpSpPr/>
          <p:nvPr/>
        </p:nvGrpSpPr>
        <p:grpSpPr>
          <a:xfrm>
            <a:off x="4556429" y="4763230"/>
            <a:ext cx="2440051" cy="938148"/>
            <a:chOff x="9032594" y="3897137"/>
            <a:chExt cx="1465179" cy="314751"/>
          </a:xfrm>
        </p:grpSpPr>
        <p:sp>
          <p:nvSpPr>
            <p:cNvPr id="20" name="Rectangle: Rounded Corners 19">
              <a:extLst>
                <a:ext uri="{FF2B5EF4-FFF2-40B4-BE49-F238E27FC236}">
                  <a16:creationId xmlns:a16="http://schemas.microsoft.com/office/drawing/2014/main" id="{C8F3DF42-54C0-4C70-936A-64C1116B8BC9}"/>
                </a:ext>
              </a:extLst>
            </p:cNvPr>
            <p:cNvSpPr/>
            <p:nvPr/>
          </p:nvSpPr>
          <p:spPr>
            <a:xfrm>
              <a:off x="9032594" y="3897137"/>
              <a:ext cx="1119008" cy="314751"/>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cxnSp>
          <p:nvCxnSpPr>
            <p:cNvPr id="23" name="Straight Connector 22">
              <a:extLst>
                <a:ext uri="{FF2B5EF4-FFF2-40B4-BE49-F238E27FC236}">
                  <a16:creationId xmlns:a16="http://schemas.microsoft.com/office/drawing/2014/main" id="{C2055360-BA31-49A6-97A6-8835EE1B69C0}"/>
                </a:ext>
              </a:extLst>
            </p:cNvPr>
            <p:cNvCxnSpPr>
              <a:cxnSpLocks/>
            </p:cNvCxnSpPr>
            <p:nvPr/>
          </p:nvCxnSpPr>
          <p:spPr>
            <a:xfrm>
              <a:off x="10151603" y="4054400"/>
              <a:ext cx="346170" cy="112"/>
            </a:xfrm>
            <a:prstGeom prst="line">
              <a:avLst/>
            </a:prstGeom>
            <a:ln w="57150"/>
          </p:spPr>
          <p:style>
            <a:lnRef idx="1">
              <a:schemeClr val="dk1"/>
            </a:lnRef>
            <a:fillRef idx="0">
              <a:schemeClr val="dk1"/>
            </a:fillRef>
            <a:effectRef idx="0">
              <a:schemeClr val="dk1"/>
            </a:effectRef>
            <a:fontRef idx="minor">
              <a:schemeClr val="tx1"/>
            </a:fontRef>
          </p:style>
        </p:cxnSp>
      </p:grpSp>
      <p:grpSp>
        <p:nvGrpSpPr>
          <p:cNvPr id="39" name="Group 38">
            <a:extLst>
              <a:ext uri="{FF2B5EF4-FFF2-40B4-BE49-F238E27FC236}">
                <a16:creationId xmlns:a16="http://schemas.microsoft.com/office/drawing/2014/main" id="{6C013461-D8CD-4354-8A53-EE793E5B9773}"/>
              </a:ext>
            </a:extLst>
          </p:cNvPr>
          <p:cNvGrpSpPr/>
          <p:nvPr/>
        </p:nvGrpSpPr>
        <p:grpSpPr>
          <a:xfrm>
            <a:off x="8671333" y="2441403"/>
            <a:ext cx="1396941" cy="2284749"/>
            <a:chOff x="2947638" y="1031592"/>
            <a:chExt cx="1396941" cy="2284749"/>
          </a:xfrm>
        </p:grpSpPr>
        <p:sp>
          <p:nvSpPr>
            <p:cNvPr id="41" name="Freeform: Shape 40">
              <a:extLst>
                <a:ext uri="{FF2B5EF4-FFF2-40B4-BE49-F238E27FC236}">
                  <a16:creationId xmlns:a16="http://schemas.microsoft.com/office/drawing/2014/main" id="{275AF232-3669-47D0-8C68-F695A036E5CE}"/>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42" name="Freeform: Shape 41">
              <a:extLst>
                <a:ext uri="{FF2B5EF4-FFF2-40B4-BE49-F238E27FC236}">
                  <a16:creationId xmlns:a16="http://schemas.microsoft.com/office/drawing/2014/main" id="{A49FD459-6EC6-429F-94A1-9C01F263A2FC}"/>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43" name="Rectangle 42">
              <a:extLst>
                <a:ext uri="{FF2B5EF4-FFF2-40B4-BE49-F238E27FC236}">
                  <a16:creationId xmlns:a16="http://schemas.microsoft.com/office/drawing/2014/main" id="{909D8AE7-1CDE-404D-BACD-FC5A1C1AEE82}"/>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4" name="Rectangle 43">
              <a:extLst>
                <a:ext uri="{FF2B5EF4-FFF2-40B4-BE49-F238E27FC236}">
                  <a16:creationId xmlns:a16="http://schemas.microsoft.com/office/drawing/2014/main" id="{CB783A33-49A6-4EDA-A0D4-B7249C7AEE12}"/>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5" name="Cube 44">
              <a:extLst>
                <a:ext uri="{FF2B5EF4-FFF2-40B4-BE49-F238E27FC236}">
                  <a16:creationId xmlns:a16="http://schemas.microsoft.com/office/drawing/2014/main" id="{D2A7D186-BB77-4290-B8A9-9B99C748D53F}"/>
                </a:ext>
              </a:extLst>
            </p:cNvPr>
            <p:cNvSpPr/>
            <p:nvPr/>
          </p:nvSpPr>
          <p:spPr>
            <a:xfrm>
              <a:off x="3270540" y="1031592"/>
              <a:ext cx="1074039" cy="938149"/>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6" name="Rectangle: Rounded Corners 45">
              <a:extLst>
                <a:ext uri="{FF2B5EF4-FFF2-40B4-BE49-F238E27FC236}">
                  <a16:creationId xmlns:a16="http://schemas.microsoft.com/office/drawing/2014/main" id="{C1CF33A2-B74F-4990-8164-0FC59AED5516}"/>
                </a:ext>
              </a:extLst>
            </p:cNvPr>
            <p:cNvSpPr/>
            <p:nvPr/>
          </p:nvSpPr>
          <p:spPr>
            <a:xfrm>
              <a:off x="3323691" y="1348161"/>
              <a:ext cx="666418"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47" name="Oval 46">
              <a:extLst>
                <a:ext uri="{FF2B5EF4-FFF2-40B4-BE49-F238E27FC236}">
                  <a16:creationId xmlns:a16="http://schemas.microsoft.com/office/drawing/2014/main" id="{A9E6F394-845F-40BA-A871-6D6F38353C71}"/>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8" name="Oval 47">
              <a:extLst>
                <a:ext uri="{FF2B5EF4-FFF2-40B4-BE49-F238E27FC236}">
                  <a16:creationId xmlns:a16="http://schemas.microsoft.com/office/drawing/2014/main" id="{06C929EB-7594-4CFA-BD94-34F99939EEF5}"/>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51" name="Oval 50">
            <a:extLst>
              <a:ext uri="{FF2B5EF4-FFF2-40B4-BE49-F238E27FC236}">
                <a16:creationId xmlns:a16="http://schemas.microsoft.com/office/drawing/2014/main" id="{5472D8B6-E26F-475B-828F-CFB912CBA33C}"/>
              </a:ext>
            </a:extLst>
          </p:cNvPr>
          <p:cNvSpPr/>
          <p:nvPr/>
        </p:nvSpPr>
        <p:spPr>
          <a:xfrm>
            <a:off x="603578" y="4151388"/>
            <a:ext cx="2268054" cy="2062103"/>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4800" b="1" dirty="0"/>
              <a:t>K +</a:t>
            </a:r>
          </a:p>
        </p:txBody>
      </p:sp>
      <p:sp>
        <p:nvSpPr>
          <p:cNvPr id="53" name="Oval 52">
            <a:extLst>
              <a:ext uri="{FF2B5EF4-FFF2-40B4-BE49-F238E27FC236}">
                <a16:creationId xmlns:a16="http://schemas.microsoft.com/office/drawing/2014/main" id="{6A082699-8C2F-41D7-AA5F-831DFF45D042}"/>
              </a:ext>
            </a:extLst>
          </p:cNvPr>
          <p:cNvSpPr/>
          <p:nvPr/>
        </p:nvSpPr>
        <p:spPr>
          <a:xfrm>
            <a:off x="5164419" y="4961242"/>
            <a:ext cx="256971" cy="28395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55" name="Oval 54">
            <a:extLst>
              <a:ext uri="{FF2B5EF4-FFF2-40B4-BE49-F238E27FC236}">
                <a16:creationId xmlns:a16="http://schemas.microsoft.com/office/drawing/2014/main" id="{1D038FA3-B58E-433F-882F-685EEA4D3005}"/>
              </a:ext>
            </a:extLst>
          </p:cNvPr>
          <p:cNvSpPr/>
          <p:nvPr/>
        </p:nvSpPr>
        <p:spPr>
          <a:xfrm>
            <a:off x="4722407" y="4838763"/>
            <a:ext cx="256971" cy="28395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58" name="Oval 57">
            <a:extLst>
              <a:ext uri="{FF2B5EF4-FFF2-40B4-BE49-F238E27FC236}">
                <a16:creationId xmlns:a16="http://schemas.microsoft.com/office/drawing/2014/main" id="{EA9E22E1-4827-4DAE-B72E-D1856D7C8A55}"/>
              </a:ext>
            </a:extLst>
          </p:cNvPr>
          <p:cNvSpPr/>
          <p:nvPr/>
        </p:nvSpPr>
        <p:spPr>
          <a:xfrm>
            <a:off x="5858506" y="4287734"/>
            <a:ext cx="256971" cy="28395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59" name="Oval 58">
            <a:extLst>
              <a:ext uri="{FF2B5EF4-FFF2-40B4-BE49-F238E27FC236}">
                <a16:creationId xmlns:a16="http://schemas.microsoft.com/office/drawing/2014/main" id="{2D1B4CDE-91CB-4C38-A471-8837D2BAB2DC}"/>
              </a:ext>
            </a:extLst>
          </p:cNvPr>
          <p:cNvSpPr/>
          <p:nvPr/>
        </p:nvSpPr>
        <p:spPr>
          <a:xfrm>
            <a:off x="5655287" y="5207034"/>
            <a:ext cx="256971" cy="28395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62" name="Oval 61">
            <a:extLst>
              <a:ext uri="{FF2B5EF4-FFF2-40B4-BE49-F238E27FC236}">
                <a16:creationId xmlns:a16="http://schemas.microsoft.com/office/drawing/2014/main" id="{F56DCE58-39AB-4DA2-B015-279B8FDF62EF}"/>
              </a:ext>
            </a:extLst>
          </p:cNvPr>
          <p:cNvSpPr/>
          <p:nvPr/>
        </p:nvSpPr>
        <p:spPr>
          <a:xfrm>
            <a:off x="5883761" y="4853429"/>
            <a:ext cx="256971" cy="28395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64" name="Rectangle: Rounded Corners 63">
            <a:extLst>
              <a:ext uri="{FF2B5EF4-FFF2-40B4-BE49-F238E27FC236}">
                <a16:creationId xmlns:a16="http://schemas.microsoft.com/office/drawing/2014/main" id="{79E5198A-D7BC-4459-AB02-10E87AA193DB}"/>
              </a:ext>
            </a:extLst>
          </p:cNvPr>
          <p:cNvSpPr/>
          <p:nvPr/>
        </p:nvSpPr>
        <p:spPr>
          <a:xfrm rot="20062712">
            <a:off x="6999274" y="4896933"/>
            <a:ext cx="1239987" cy="151604"/>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cxnSp>
        <p:nvCxnSpPr>
          <p:cNvPr id="66" name="Straight Connector 65">
            <a:extLst>
              <a:ext uri="{FF2B5EF4-FFF2-40B4-BE49-F238E27FC236}">
                <a16:creationId xmlns:a16="http://schemas.microsoft.com/office/drawing/2014/main" id="{B154F300-7085-4D40-AC4A-548F9FBEB7D7}"/>
              </a:ext>
            </a:extLst>
          </p:cNvPr>
          <p:cNvCxnSpPr>
            <a:cxnSpLocks/>
          </p:cNvCxnSpPr>
          <p:nvPr/>
        </p:nvCxnSpPr>
        <p:spPr>
          <a:xfrm>
            <a:off x="8221355" y="4755823"/>
            <a:ext cx="587989" cy="334"/>
          </a:xfrm>
          <a:prstGeom prst="line">
            <a:avLst/>
          </a:prstGeom>
          <a:ln w="57150"/>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12A225A6-4EA8-4C7C-84EA-077DD05E7291}"/>
              </a:ext>
            </a:extLst>
          </p:cNvPr>
          <p:cNvCxnSpPr>
            <a:cxnSpLocks/>
          </p:cNvCxnSpPr>
          <p:nvPr/>
        </p:nvCxnSpPr>
        <p:spPr>
          <a:xfrm>
            <a:off x="8267729" y="5701044"/>
            <a:ext cx="567957" cy="334"/>
          </a:xfrm>
          <a:prstGeom prst="line">
            <a:avLst/>
          </a:prstGeom>
          <a:ln w="57150"/>
        </p:spPr>
        <p:style>
          <a:lnRef idx="1">
            <a:schemeClr val="dk1"/>
          </a:lnRef>
          <a:fillRef idx="0">
            <a:schemeClr val="dk1"/>
          </a:fillRef>
          <a:effectRef idx="0">
            <a:schemeClr val="dk1"/>
          </a:effectRef>
          <a:fontRef idx="minor">
            <a:schemeClr val="tx1"/>
          </a:fontRef>
        </p:style>
      </p:cxnSp>
      <p:sp>
        <p:nvSpPr>
          <p:cNvPr id="68" name="Rectangle: Rounded Corners 67">
            <a:extLst>
              <a:ext uri="{FF2B5EF4-FFF2-40B4-BE49-F238E27FC236}">
                <a16:creationId xmlns:a16="http://schemas.microsoft.com/office/drawing/2014/main" id="{FCE1E350-4662-40E3-87C8-125E1BA8BA14}"/>
              </a:ext>
            </a:extLst>
          </p:cNvPr>
          <p:cNvSpPr/>
          <p:nvPr/>
        </p:nvSpPr>
        <p:spPr>
          <a:xfrm rot="752460">
            <a:off x="7001599" y="5445659"/>
            <a:ext cx="1241850" cy="18360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70" name="Rectangle: Rounded Corners 69">
            <a:extLst>
              <a:ext uri="{FF2B5EF4-FFF2-40B4-BE49-F238E27FC236}">
                <a16:creationId xmlns:a16="http://schemas.microsoft.com/office/drawing/2014/main" id="{36F0A6A8-5972-42DC-9833-BF3CF77EF179}"/>
              </a:ext>
            </a:extLst>
          </p:cNvPr>
          <p:cNvSpPr/>
          <p:nvPr/>
        </p:nvSpPr>
        <p:spPr>
          <a:xfrm>
            <a:off x="8809344" y="5589674"/>
            <a:ext cx="1120156" cy="172659"/>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71" name="Rectangle: Rounded Corners 70">
            <a:extLst>
              <a:ext uri="{FF2B5EF4-FFF2-40B4-BE49-F238E27FC236}">
                <a16:creationId xmlns:a16="http://schemas.microsoft.com/office/drawing/2014/main" id="{F9F27FB1-9C7B-4F20-943E-7852E873DD70}"/>
              </a:ext>
            </a:extLst>
          </p:cNvPr>
          <p:cNvSpPr/>
          <p:nvPr/>
        </p:nvSpPr>
        <p:spPr>
          <a:xfrm>
            <a:off x="8726292" y="4642404"/>
            <a:ext cx="1120156" cy="172659"/>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cxnSp>
        <p:nvCxnSpPr>
          <p:cNvPr id="72" name="Straight Connector 71">
            <a:extLst>
              <a:ext uri="{FF2B5EF4-FFF2-40B4-BE49-F238E27FC236}">
                <a16:creationId xmlns:a16="http://schemas.microsoft.com/office/drawing/2014/main" id="{4416B86D-DB4E-4B75-9544-E49E06D8D36C}"/>
              </a:ext>
            </a:extLst>
          </p:cNvPr>
          <p:cNvCxnSpPr>
            <a:cxnSpLocks/>
          </p:cNvCxnSpPr>
          <p:nvPr/>
        </p:nvCxnSpPr>
        <p:spPr>
          <a:xfrm>
            <a:off x="9846448" y="4728733"/>
            <a:ext cx="587989" cy="334"/>
          </a:xfrm>
          <a:prstGeom prst="line">
            <a:avLst/>
          </a:prstGeom>
          <a:ln w="57150"/>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67410DBC-F18E-490A-97DC-43A70DC1B10F}"/>
              </a:ext>
            </a:extLst>
          </p:cNvPr>
          <p:cNvCxnSpPr>
            <a:cxnSpLocks/>
          </p:cNvCxnSpPr>
          <p:nvPr/>
        </p:nvCxnSpPr>
        <p:spPr>
          <a:xfrm>
            <a:off x="9953226" y="5675669"/>
            <a:ext cx="587989" cy="334"/>
          </a:xfrm>
          <a:prstGeom prst="line">
            <a:avLst/>
          </a:prstGeom>
          <a:ln w="57150"/>
        </p:spPr>
        <p:style>
          <a:lnRef idx="1">
            <a:schemeClr val="dk1"/>
          </a:lnRef>
          <a:fillRef idx="0">
            <a:schemeClr val="dk1"/>
          </a:fillRef>
          <a:effectRef idx="0">
            <a:schemeClr val="dk1"/>
          </a:effectRef>
          <a:fontRef idx="minor">
            <a:schemeClr val="tx1"/>
          </a:fontRef>
        </p:style>
      </p:cxnSp>
      <p:sp>
        <p:nvSpPr>
          <p:cNvPr id="74" name="Rectangle: Rounded Corners 73">
            <a:extLst>
              <a:ext uri="{FF2B5EF4-FFF2-40B4-BE49-F238E27FC236}">
                <a16:creationId xmlns:a16="http://schemas.microsoft.com/office/drawing/2014/main" id="{43666177-DB5A-4DF9-ADF8-9DDDE0859260}"/>
              </a:ext>
            </a:extLst>
          </p:cNvPr>
          <p:cNvSpPr/>
          <p:nvPr/>
        </p:nvSpPr>
        <p:spPr>
          <a:xfrm>
            <a:off x="10434437" y="4639823"/>
            <a:ext cx="1120156" cy="172659"/>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75" name="Rectangle: Rounded Corners 74">
            <a:extLst>
              <a:ext uri="{FF2B5EF4-FFF2-40B4-BE49-F238E27FC236}">
                <a16:creationId xmlns:a16="http://schemas.microsoft.com/office/drawing/2014/main" id="{32213308-F77E-4F31-B841-CC5A624EF2B8}"/>
              </a:ext>
            </a:extLst>
          </p:cNvPr>
          <p:cNvSpPr/>
          <p:nvPr/>
        </p:nvSpPr>
        <p:spPr>
          <a:xfrm>
            <a:off x="10490275" y="5549629"/>
            <a:ext cx="1120156" cy="172659"/>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nvGrpSpPr>
          <p:cNvPr id="76" name="Group 75">
            <a:extLst>
              <a:ext uri="{FF2B5EF4-FFF2-40B4-BE49-F238E27FC236}">
                <a16:creationId xmlns:a16="http://schemas.microsoft.com/office/drawing/2014/main" id="{122A5381-DB3B-43B0-9585-920E4B3881C0}"/>
              </a:ext>
            </a:extLst>
          </p:cNvPr>
          <p:cNvGrpSpPr/>
          <p:nvPr/>
        </p:nvGrpSpPr>
        <p:grpSpPr>
          <a:xfrm>
            <a:off x="10554088" y="2437493"/>
            <a:ext cx="1396941" cy="2284749"/>
            <a:chOff x="3018890" y="1494730"/>
            <a:chExt cx="1396941" cy="2284749"/>
          </a:xfrm>
        </p:grpSpPr>
        <p:grpSp>
          <p:nvGrpSpPr>
            <p:cNvPr id="77" name="Group 76">
              <a:extLst>
                <a:ext uri="{FF2B5EF4-FFF2-40B4-BE49-F238E27FC236}">
                  <a16:creationId xmlns:a16="http://schemas.microsoft.com/office/drawing/2014/main" id="{E7586C4E-6A99-49E0-B391-A5E93E542D1F}"/>
                </a:ext>
              </a:extLst>
            </p:cNvPr>
            <p:cNvGrpSpPr/>
            <p:nvPr/>
          </p:nvGrpSpPr>
          <p:grpSpPr>
            <a:xfrm>
              <a:off x="3018890" y="1494730"/>
              <a:ext cx="1396941" cy="2284749"/>
              <a:chOff x="2947638" y="1031592"/>
              <a:chExt cx="1396941" cy="2284749"/>
            </a:xfrm>
          </p:grpSpPr>
          <p:sp>
            <p:nvSpPr>
              <p:cNvPr id="79" name="Freeform: Shape 78">
                <a:extLst>
                  <a:ext uri="{FF2B5EF4-FFF2-40B4-BE49-F238E27FC236}">
                    <a16:creationId xmlns:a16="http://schemas.microsoft.com/office/drawing/2014/main" id="{097568B9-041E-4647-8312-25DF412A0BF8}"/>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80" name="Freeform: Shape 79">
                <a:extLst>
                  <a:ext uri="{FF2B5EF4-FFF2-40B4-BE49-F238E27FC236}">
                    <a16:creationId xmlns:a16="http://schemas.microsoft.com/office/drawing/2014/main" id="{3356EE55-BD8F-46C6-AB7D-8C36377B29CC}"/>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81" name="Rectangle 80">
                <a:extLst>
                  <a:ext uri="{FF2B5EF4-FFF2-40B4-BE49-F238E27FC236}">
                    <a16:creationId xmlns:a16="http://schemas.microsoft.com/office/drawing/2014/main" id="{4E3A1057-5DAD-440C-80CA-98DC04271F67}"/>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2" name="Rectangle 81">
                <a:extLst>
                  <a:ext uri="{FF2B5EF4-FFF2-40B4-BE49-F238E27FC236}">
                    <a16:creationId xmlns:a16="http://schemas.microsoft.com/office/drawing/2014/main" id="{E35D3360-FE14-4D8D-AD91-05F78AF7006B}"/>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3" name="Cube 82">
                <a:extLst>
                  <a:ext uri="{FF2B5EF4-FFF2-40B4-BE49-F238E27FC236}">
                    <a16:creationId xmlns:a16="http://schemas.microsoft.com/office/drawing/2014/main" id="{37E5E1B3-658F-4FA0-A9AF-7085C0D02BBB}"/>
                  </a:ext>
                </a:extLst>
              </p:cNvPr>
              <p:cNvSpPr/>
              <p:nvPr/>
            </p:nvSpPr>
            <p:spPr>
              <a:xfrm>
                <a:off x="3270540" y="1031592"/>
                <a:ext cx="1074039" cy="938149"/>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4" name="Rectangle: Rounded Corners 83">
                <a:extLst>
                  <a:ext uri="{FF2B5EF4-FFF2-40B4-BE49-F238E27FC236}">
                    <a16:creationId xmlns:a16="http://schemas.microsoft.com/office/drawing/2014/main" id="{D3CBAC73-9ED4-4678-817A-E2878B13381B}"/>
                  </a:ext>
                </a:extLst>
              </p:cNvPr>
              <p:cNvSpPr/>
              <p:nvPr/>
            </p:nvSpPr>
            <p:spPr>
              <a:xfrm>
                <a:off x="3323691" y="1348161"/>
                <a:ext cx="666418"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5" name="Oval 84">
                <a:extLst>
                  <a:ext uri="{FF2B5EF4-FFF2-40B4-BE49-F238E27FC236}">
                    <a16:creationId xmlns:a16="http://schemas.microsoft.com/office/drawing/2014/main" id="{5D9190DE-997E-427D-A574-714A861A644F}"/>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6" name="Oval 85">
                <a:extLst>
                  <a:ext uri="{FF2B5EF4-FFF2-40B4-BE49-F238E27FC236}">
                    <a16:creationId xmlns:a16="http://schemas.microsoft.com/office/drawing/2014/main" id="{B1C8DE4D-62BA-4903-A145-53A799031232}"/>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78" name="TextBox 77">
              <a:extLst>
                <a:ext uri="{FF2B5EF4-FFF2-40B4-BE49-F238E27FC236}">
                  <a16:creationId xmlns:a16="http://schemas.microsoft.com/office/drawing/2014/main" id="{D5EED6CA-FDCD-43A0-944B-6A10267D5FE8}"/>
                </a:ext>
              </a:extLst>
            </p:cNvPr>
            <p:cNvSpPr txBox="1"/>
            <p:nvPr/>
          </p:nvSpPr>
          <p:spPr>
            <a:xfrm>
              <a:off x="3332307" y="1798983"/>
              <a:ext cx="866898" cy="369332"/>
            </a:xfrm>
            <a:prstGeom prst="rect">
              <a:avLst/>
            </a:prstGeom>
            <a:noFill/>
          </p:spPr>
          <p:txBody>
            <a:bodyPr wrap="square" rtlCol="0">
              <a:spAutoFit/>
            </a:bodyPr>
            <a:lstStyle/>
            <a:p>
              <a:r>
                <a:rPr lang="en-ZA" b="1" dirty="0"/>
                <a:t>-80mV</a:t>
              </a:r>
            </a:p>
          </p:txBody>
        </p:sp>
      </p:grpSp>
      <p:sp>
        <p:nvSpPr>
          <p:cNvPr id="69" name="Rectangle 68">
            <a:extLst>
              <a:ext uri="{FF2B5EF4-FFF2-40B4-BE49-F238E27FC236}">
                <a16:creationId xmlns:a16="http://schemas.microsoft.com/office/drawing/2014/main" id="{36F90D8A-8DE5-4AB9-99F1-7FFA3104A13E}"/>
              </a:ext>
            </a:extLst>
          </p:cNvPr>
          <p:cNvSpPr/>
          <p:nvPr/>
        </p:nvSpPr>
        <p:spPr>
          <a:xfrm>
            <a:off x="8996834" y="2757092"/>
            <a:ext cx="813043" cy="369332"/>
          </a:xfrm>
          <a:prstGeom prst="rect">
            <a:avLst/>
          </a:prstGeom>
        </p:spPr>
        <p:txBody>
          <a:bodyPr wrap="none">
            <a:spAutoFit/>
          </a:bodyPr>
          <a:lstStyle/>
          <a:p>
            <a:r>
              <a:rPr lang="en-ZA" b="1" dirty="0"/>
              <a:t>-80mV</a:t>
            </a:r>
          </a:p>
        </p:txBody>
      </p:sp>
      <p:grpSp>
        <p:nvGrpSpPr>
          <p:cNvPr id="56" name="Group 55">
            <a:extLst>
              <a:ext uri="{FF2B5EF4-FFF2-40B4-BE49-F238E27FC236}">
                <a16:creationId xmlns:a16="http://schemas.microsoft.com/office/drawing/2014/main" id="{4CD8573E-39BC-49AC-BFAC-BA21452EC82E}"/>
              </a:ext>
            </a:extLst>
          </p:cNvPr>
          <p:cNvGrpSpPr/>
          <p:nvPr/>
        </p:nvGrpSpPr>
        <p:grpSpPr>
          <a:xfrm>
            <a:off x="5314312" y="2437493"/>
            <a:ext cx="2087019" cy="2523749"/>
            <a:chOff x="3018890" y="1494730"/>
            <a:chExt cx="1663366" cy="2284749"/>
          </a:xfrm>
        </p:grpSpPr>
        <p:grpSp>
          <p:nvGrpSpPr>
            <p:cNvPr id="57" name="Group 56">
              <a:extLst>
                <a:ext uri="{FF2B5EF4-FFF2-40B4-BE49-F238E27FC236}">
                  <a16:creationId xmlns:a16="http://schemas.microsoft.com/office/drawing/2014/main" id="{A9CBC86E-FF7F-4DF5-88A3-21ACBE64FB02}"/>
                </a:ext>
              </a:extLst>
            </p:cNvPr>
            <p:cNvGrpSpPr/>
            <p:nvPr/>
          </p:nvGrpSpPr>
          <p:grpSpPr>
            <a:xfrm>
              <a:off x="3018890" y="1494730"/>
              <a:ext cx="1439027" cy="2284749"/>
              <a:chOff x="2947638" y="1031592"/>
              <a:chExt cx="1439027" cy="2284749"/>
            </a:xfrm>
          </p:grpSpPr>
          <p:sp>
            <p:nvSpPr>
              <p:cNvPr id="61" name="Freeform: Shape 60">
                <a:extLst>
                  <a:ext uri="{FF2B5EF4-FFF2-40B4-BE49-F238E27FC236}">
                    <a16:creationId xmlns:a16="http://schemas.microsoft.com/office/drawing/2014/main" id="{C02B33AF-9D24-4FC6-B47D-2D894FD2E6B4}"/>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63" name="Freeform: Shape 62">
                <a:extLst>
                  <a:ext uri="{FF2B5EF4-FFF2-40B4-BE49-F238E27FC236}">
                    <a16:creationId xmlns:a16="http://schemas.microsoft.com/office/drawing/2014/main" id="{18ED497F-7CF8-4488-A6B1-D74BB4B7F07F}"/>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65" name="Rectangle 64">
                <a:extLst>
                  <a:ext uri="{FF2B5EF4-FFF2-40B4-BE49-F238E27FC236}">
                    <a16:creationId xmlns:a16="http://schemas.microsoft.com/office/drawing/2014/main" id="{A85E6BA9-1C85-433A-886D-E02894F663C7}"/>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7" name="Rectangle 86">
                <a:extLst>
                  <a:ext uri="{FF2B5EF4-FFF2-40B4-BE49-F238E27FC236}">
                    <a16:creationId xmlns:a16="http://schemas.microsoft.com/office/drawing/2014/main" id="{B24A3F0F-C479-4EBF-B3CC-67AF675405F5}"/>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8" name="Cube 87">
                <a:extLst>
                  <a:ext uri="{FF2B5EF4-FFF2-40B4-BE49-F238E27FC236}">
                    <a16:creationId xmlns:a16="http://schemas.microsoft.com/office/drawing/2014/main" id="{B772E93E-EB12-4A11-B24C-6DBC8C60FAE5}"/>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9" name="Rectangle: Rounded Corners 88">
                <a:extLst>
                  <a:ext uri="{FF2B5EF4-FFF2-40B4-BE49-F238E27FC236}">
                    <a16:creationId xmlns:a16="http://schemas.microsoft.com/office/drawing/2014/main" id="{62A23845-0F78-4C7D-9803-5B1F9A6083CF}"/>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0" name="Oval 89">
                <a:extLst>
                  <a:ext uri="{FF2B5EF4-FFF2-40B4-BE49-F238E27FC236}">
                    <a16:creationId xmlns:a16="http://schemas.microsoft.com/office/drawing/2014/main" id="{F14FB65F-95FC-4441-B256-ED3893F3711F}"/>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1" name="Oval 90">
                <a:extLst>
                  <a:ext uri="{FF2B5EF4-FFF2-40B4-BE49-F238E27FC236}">
                    <a16:creationId xmlns:a16="http://schemas.microsoft.com/office/drawing/2014/main" id="{6F35CEFD-5F39-41D4-B25D-3730C8106FD1}"/>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60" name="TextBox 59">
              <a:extLst>
                <a:ext uri="{FF2B5EF4-FFF2-40B4-BE49-F238E27FC236}">
                  <a16:creationId xmlns:a16="http://schemas.microsoft.com/office/drawing/2014/main" id="{D4E16081-F6E9-41D6-87BD-948A3CCDAE37}"/>
                </a:ext>
              </a:extLst>
            </p:cNvPr>
            <p:cNvSpPr txBox="1"/>
            <p:nvPr/>
          </p:nvSpPr>
          <p:spPr>
            <a:xfrm>
              <a:off x="3415258" y="1811299"/>
              <a:ext cx="1266998" cy="369332"/>
            </a:xfrm>
            <a:prstGeom prst="rect">
              <a:avLst/>
            </a:prstGeom>
            <a:noFill/>
          </p:spPr>
          <p:txBody>
            <a:bodyPr wrap="square" rtlCol="0">
              <a:spAutoFit/>
            </a:bodyPr>
            <a:lstStyle/>
            <a:p>
              <a:r>
                <a:rPr lang="en-ZA" b="1" dirty="0"/>
                <a:t>-80mV</a:t>
              </a:r>
            </a:p>
          </p:txBody>
        </p:sp>
      </p:grpSp>
      <p:sp>
        <p:nvSpPr>
          <p:cNvPr id="92" name="Equals 91">
            <a:extLst>
              <a:ext uri="{FF2B5EF4-FFF2-40B4-BE49-F238E27FC236}">
                <a16:creationId xmlns:a16="http://schemas.microsoft.com/office/drawing/2014/main" id="{629513AE-9503-4240-8C26-77A551403CD7}"/>
              </a:ext>
            </a:extLst>
          </p:cNvPr>
          <p:cNvSpPr/>
          <p:nvPr/>
        </p:nvSpPr>
        <p:spPr>
          <a:xfrm>
            <a:off x="10138263" y="2699289"/>
            <a:ext cx="626835" cy="667611"/>
          </a:xfrm>
          <a:prstGeom prst="mathEqual">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solidFill>
                <a:schemeClr val="tx1"/>
              </a:solidFill>
            </a:endParaRPr>
          </a:p>
        </p:txBody>
      </p:sp>
      <p:sp>
        <p:nvSpPr>
          <p:cNvPr id="93" name="Equals 92">
            <a:extLst>
              <a:ext uri="{FF2B5EF4-FFF2-40B4-BE49-F238E27FC236}">
                <a16:creationId xmlns:a16="http://schemas.microsoft.com/office/drawing/2014/main" id="{EF6FCFF4-DCA3-402E-A2E5-BDCBEFF831C4}"/>
              </a:ext>
            </a:extLst>
          </p:cNvPr>
          <p:cNvSpPr/>
          <p:nvPr/>
        </p:nvSpPr>
        <p:spPr>
          <a:xfrm>
            <a:off x="7812813" y="2699289"/>
            <a:ext cx="626835" cy="667611"/>
          </a:xfrm>
          <a:prstGeom prst="mathEqual">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solidFill>
                <a:schemeClr val="tx1"/>
              </a:solidFill>
            </a:endParaRPr>
          </a:p>
        </p:txBody>
      </p:sp>
      <p:sp>
        <p:nvSpPr>
          <p:cNvPr id="94" name="TextBox 93">
            <a:extLst>
              <a:ext uri="{FF2B5EF4-FFF2-40B4-BE49-F238E27FC236}">
                <a16:creationId xmlns:a16="http://schemas.microsoft.com/office/drawing/2014/main" id="{9EB5A7DE-BB93-4B81-AD63-B84E61626929}"/>
              </a:ext>
            </a:extLst>
          </p:cNvPr>
          <p:cNvSpPr txBox="1"/>
          <p:nvPr/>
        </p:nvSpPr>
        <p:spPr>
          <a:xfrm>
            <a:off x="1011077" y="3763418"/>
            <a:ext cx="1525226" cy="369332"/>
          </a:xfrm>
          <a:prstGeom prst="rect">
            <a:avLst/>
          </a:prstGeom>
          <a:noFill/>
        </p:spPr>
        <p:txBody>
          <a:bodyPr wrap="none" rtlCol="0">
            <a:spAutoFit/>
          </a:bodyPr>
          <a:lstStyle/>
          <a:p>
            <a:r>
              <a:rPr lang="en-ZA" b="1" dirty="0"/>
              <a:t>Potassium ion</a:t>
            </a:r>
          </a:p>
        </p:txBody>
      </p:sp>
    </p:spTree>
    <p:extLst>
      <p:ext uri="{BB962C8B-B14F-4D97-AF65-F5344CB8AC3E}">
        <p14:creationId xmlns:p14="http://schemas.microsoft.com/office/powerpoint/2010/main" val="32667486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Limitation 1</a:t>
            </a:r>
            <a:endParaRPr lang="en-ZA" b="1" dirty="0">
              <a:solidFill>
                <a:schemeClr val="bg1"/>
              </a:solidFill>
            </a:endParaRPr>
          </a:p>
        </p:txBody>
      </p:sp>
      <p:sp>
        <p:nvSpPr>
          <p:cNvPr id="5" name="TextBox 4">
            <a:extLst>
              <a:ext uri="{FF2B5EF4-FFF2-40B4-BE49-F238E27FC236}">
                <a16:creationId xmlns:a16="http://schemas.microsoft.com/office/drawing/2014/main" id="{BDB6BBEE-F82C-4F1B-83A4-015E42C6957E}"/>
              </a:ext>
            </a:extLst>
          </p:cNvPr>
          <p:cNvSpPr txBox="1"/>
          <p:nvPr/>
        </p:nvSpPr>
        <p:spPr>
          <a:xfrm>
            <a:off x="457597" y="1675560"/>
            <a:ext cx="3542903" cy="1569660"/>
          </a:xfrm>
          <a:prstGeom prst="rect">
            <a:avLst/>
          </a:prstGeom>
          <a:noFill/>
        </p:spPr>
        <p:txBody>
          <a:bodyPr wrap="square" rtlCol="0">
            <a:spAutoFit/>
          </a:bodyPr>
          <a:lstStyle/>
          <a:p>
            <a:r>
              <a:rPr lang="en-ZA" sz="3200" b="1" dirty="0">
                <a:solidFill>
                  <a:srgbClr val="FF0000"/>
                </a:solidFill>
              </a:rPr>
              <a:t>Limitation 1</a:t>
            </a:r>
            <a:r>
              <a:rPr lang="en-ZA" sz="3200" b="1" dirty="0"/>
              <a:t>: Constant ionic reversal potentials </a:t>
            </a:r>
          </a:p>
        </p:txBody>
      </p:sp>
      <p:grpSp>
        <p:nvGrpSpPr>
          <p:cNvPr id="17" name="Group 16">
            <a:extLst>
              <a:ext uri="{FF2B5EF4-FFF2-40B4-BE49-F238E27FC236}">
                <a16:creationId xmlns:a16="http://schemas.microsoft.com/office/drawing/2014/main" id="{3C33E0E2-71D2-488E-B45B-41029A1EE6EA}"/>
              </a:ext>
            </a:extLst>
          </p:cNvPr>
          <p:cNvGrpSpPr/>
          <p:nvPr/>
        </p:nvGrpSpPr>
        <p:grpSpPr>
          <a:xfrm>
            <a:off x="4556429" y="4763230"/>
            <a:ext cx="2440051" cy="938148"/>
            <a:chOff x="9032594" y="3897137"/>
            <a:chExt cx="1465179" cy="314751"/>
          </a:xfrm>
        </p:grpSpPr>
        <p:sp>
          <p:nvSpPr>
            <p:cNvPr id="20" name="Rectangle: Rounded Corners 19">
              <a:extLst>
                <a:ext uri="{FF2B5EF4-FFF2-40B4-BE49-F238E27FC236}">
                  <a16:creationId xmlns:a16="http://schemas.microsoft.com/office/drawing/2014/main" id="{C8F3DF42-54C0-4C70-936A-64C1116B8BC9}"/>
                </a:ext>
              </a:extLst>
            </p:cNvPr>
            <p:cNvSpPr/>
            <p:nvPr/>
          </p:nvSpPr>
          <p:spPr>
            <a:xfrm>
              <a:off x="9032594" y="3897137"/>
              <a:ext cx="1119008" cy="314751"/>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cxnSp>
          <p:nvCxnSpPr>
            <p:cNvPr id="23" name="Straight Connector 22">
              <a:extLst>
                <a:ext uri="{FF2B5EF4-FFF2-40B4-BE49-F238E27FC236}">
                  <a16:creationId xmlns:a16="http://schemas.microsoft.com/office/drawing/2014/main" id="{C2055360-BA31-49A6-97A6-8835EE1B69C0}"/>
                </a:ext>
              </a:extLst>
            </p:cNvPr>
            <p:cNvCxnSpPr>
              <a:cxnSpLocks/>
            </p:cNvCxnSpPr>
            <p:nvPr/>
          </p:nvCxnSpPr>
          <p:spPr>
            <a:xfrm>
              <a:off x="10151603" y="4054400"/>
              <a:ext cx="346170" cy="112"/>
            </a:xfrm>
            <a:prstGeom prst="line">
              <a:avLst/>
            </a:prstGeom>
            <a:ln w="57150"/>
          </p:spPr>
          <p:style>
            <a:lnRef idx="1">
              <a:schemeClr val="dk1"/>
            </a:lnRef>
            <a:fillRef idx="0">
              <a:schemeClr val="dk1"/>
            </a:fillRef>
            <a:effectRef idx="0">
              <a:schemeClr val="dk1"/>
            </a:effectRef>
            <a:fontRef idx="minor">
              <a:schemeClr val="tx1"/>
            </a:fontRef>
          </p:style>
        </p:cxnSp>
      </p:grpSp>
      <p:grpSp>
        <p:nvGrpSpPr>
          <p:cNvPr id="39" name="Group 38">
            <a:extLst>
              <a:ext uri="{FF2B5EF4-FFF2-40B4-BE49-F238E27FC236}">
                <a16:creationId xmlns:a16="http://schemas.microsoft.com/office/drawing/2014/main" id="{6C013461-D8CD-4354-8A53-EE793E5B9773}"/>
              </a:ext>
            </a:extLst>
          </p:cNvPr>
          <p:cNvGrpSpPr/>
          <p:nvPr/>
        </p:nvGrpSpPr>
        <p:grpSpPr>
          <a:xfrm>
            <a:off x="8671333" y="2441403"/>
            <a:ext cx="1319799" cy="2284749"/>
            <a:chOff x="2947638" y="1031592"/>
            <a:chExt cx="1319799" cy="2284749"/>
          </a:xfrm>
        </p:grpSpPr>
        <p:sp>
          <p:nvSpPr>
            <p:cNvPr id="41" name="Freeform: Shape 40">
              <a:extLst>
                <a:ext uri="{FF2B5EF4-FFF2-40B4-BE49-F238E27FC236}">
                  <a16:creationId xmlns:a16="http://schemas.microsoft.com/office/drawing/2014/main" id="{275AF232-3669-47D0-8C68-F695A036E5CE}"/>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42" name="Freeform: Shape 41">
              <a:extLst>
                <a:ext uri="{FF2B5EF4-FFF2-40B4-BE49-F238E27FC236}">
                  <a16:creationId xmlns:a16="http://schemas.microsoft.com/office/drawing/2014/main" id="{A49FD459-6EC6-429F-94A1-9C01F263A2FC}"/>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43" name="Rectangle 42">
              <a:extLst>
                <a:ext uri="{FF2B5EF4-FFF2-40B4-BE49-F238E27FC236}">
                  <a16:creationId xmlns:a16="http://schemas.microsoft.com/office/drawing/2014/main" id="{909D8AE7-1CDE-404D-BACD-FC5A1C1AEE82}"/>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4" name="Rectangle 43">
              <a:extLst>
                <a:ext uri="{FF2B5EF4-FFF2-40B4-BE49-F238E27FC236}">
                  <a16:creationId xmlns:a16="http://schemas.microsoft.com/office/drawing/2014/main" id="{CB783A33-49A6-4EDA-A0D4-B7249C7AEE12}"/>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5" name="Cube 44">
              <a:extLst>
                <a:ext uri="{FF2B5EF4-FFF2-40B4-BE49-F238E27FC236}">
                  <a16:creationId xmlns:a16="http://schemas.microsoft.com/office/drawing/2014/main" id="{D2A7D186-BB77-4290-B8A9-9B99C748D53F}"/>
                </a:ext>
              </a:extLst>
            </p:cNvPr>
            <p:cNvSpPr/>
            <p:nvPr/>
          </p:nvSpPr>
          <p:spPr>
            <a:xfrm>
              <a:off x="3270541" y="1031592"/>
              <a:ext cx="996896" cy="938149"/>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6" name="Rectangle: Rounded Corners 45">
              <a:extLst>
                <a:ext uri="{FF2B5EF4-FFF2-40B4-BE49-F238E27FC236}">
                  <a16:creationId xmlns:a16="http://schemas.microsoft.com/office/drawing/2014/main" id="{C1CF33A2-B74F-4990-8164-0FC59AED5516}"/>
                </a:ext>
              </a:extLst>
            </p:cNvPr>
            <p:cNvSpPr/>
            <p:nvPr/>
          </p:nvSpPr>
          <p:spPr>
            <a:xfrm>
              <a:off x="3323691" y="1348161"/>
              <a:ext cx="666418"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47" name="Oval 46">
              <a:extLst>
                <a:ext uri="{FF2B5EF4-FFF2-40B4-BE49-F238E27FC236}">
                  <a16:creationId xmlns:a16="http://schemas.microsoft.com/office/drawing/2014/main" id="{A9E6F394-845F-40BA-A871-6D6F38353C71}"/>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8" name="Oval 47">
              <a:extLst>
                <a:ext uri="{FF2B5EF4-FFF2-40B4-BE49-F238E27FC236}">
                  <a16:creationId xmlns:a16="http://schemas.microsoft.com/office/drawing/2014/main" id="{06C929EB-7594-4CFA-BD94-34F99939EEF5}"/>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51" name="Oval 50">
            <a:extLst>
              <a:ext uri="{FF2B5EF4-FFF2-40B4-BE49-F238E27FC236}">
                <a16:creationId xmlns:a16="http://schemas.microsoft.com/office/drawing/2014/main" id="{5472D8B6-E26F-475B-828F-CFB912CBA33C}"/>
              </a:ext>
            </a:extLst>
          </p:cNvPr>
          <p:cNvSpPr/>
          <p:nvPr/>
        </p:nvSpPr>
        <p:spPr>
          <a:xfrm>
            <a:off x="603578" y="4151388"/>
            <a:ext cx="2268054" cy="206210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4800" b="1" dirty="0"/>
              <a:t>Cl-</a:t>
            </a:r>
          </a:p>
        </p:txBody>
      </p:sp>
      <p:sp>
        <p:nvSpPr>
          <p:cNvPr id="53" name="Oval 52">
            <a:extLst>
              <a:ext uri="{FF2B5EF4-FFF2-40B4-BE49-F238E27FC236}">
                <a16:creationId xmlns:a16="http://schemas.microsoft.com/office/drawing/2014/main" id="{6A082699-8C2F-41D7-AA5F-831DFF45D042}"/>
              </a:ext>
            </a:extLst>
          </p:cNvPr>
          <p:cNvSpPr/>
          <p:nvPr/>
        </p:nvSpPr>
        <p:spPr>
          <a:xfrm>
            <a:off x="4974486" y="4413120"/>
            <a:ext cx="256971" cy="283955"/>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55" name="Oval 54">
            <a:extLst>
              <a:ext uri="{FF2B5EF4-FFF2-40B4-BE49-F238E27FC236}">
                <a16:creationId xmlns:a16="http://schemas.microsoft.com/office/drawing/2014/main" id="{1D038FA3-B58E-433F-882F-685EEA4D3005}"/>
              </a:ext>
            </a:extLst>
          </p:cNvPr>
          <p:cNvSpPr/>
          <p:nvPr/>
        </p:nvSpPr>
        <p:spPr>
          <a:xfrm>
            <a:off x="4722407" y="4838763"/>
            <a:ext cx="256971" cy="283955"/>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58" name="Oval 57">
            <a:extLst>
              <a:ext uri="{FF2B5EF4-FFF2-40B4-BE49-F238E27FC236}">
                <a16:creationId xmlns:a16="http://schemas.microsoft.com/office/drawing/2014/main" id="{EA9E22E1-4827-4DAE-B72E-D1856D7C8A55}"/>
              </a:ext>
            </a:extLst>
          </p:cNvPr>
          <p:cNvSpPr/>
          <p:nvPr/>
        </p:nvSpPr>
        <p:spPr>
          <a:xfrm>
            <a:off x="5858506" y="4287734"/>
            <a:ext cx="256971" cy="283955"/>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59" name="Oval 58">
            <a:extLst>
              <a:ext uri="{FF2B5EF4-FFF2-40B4-BE49-F238E27FC236}">
                <a16:creationId xmlns:a16="http://schemas.microsoft.com/office/drawing/2014/main" id="{2D1B4CDE-91CB-4C38-A471-8837D2BAB2DC}"/>
              </a:ext>
            </a:extLst>
          </p:cNvPr>
          <p:cNvSpPr/>
          <p:nvPr/>
        </p:nvSpPr>
        <p:spPr>
          <a:xfrm>
            <a:off x="4547553" y="4406901"/>
            <a:ext cx="256971" cy="283955"/>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62" name="Oval 61">
            <a:extLst>
              <a:ext uri="{FF2B5EF4-FFF2-40B4-BE49-F238E27FC236}">
                <a16:creationId xmlns:a16="http://schemas.microsoft.com/office/drawing/2014/main" id="{F56DCE58-39AB-4DA2-B015-279B8FDF62EF}"/>
              </a:ext>
            </a:extLst>
          </p:cNvPr>
          <p:cNvSpPr/>
          <p:nvPr/>
        </p:nvSpPr>
        <p:spPr>
          <a:xfrm>
            <a:off x="5883761" y="4853429"/>
            <a:ext cx="256971" cy="283955"/>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64" name="Rectangle: Rounded Corners 63">
            <a:extLst>
              <a:ext uri="{FF2B5EF4-FFF2-40B4-BE49-F238E27FC236}">
                <a16:creationId xmlns:a16="http://schemas.microsoft.com/office/drawing/2014/main" id="{79E5198A-D7BC-4459-AB02-10E87AA193DB}"/>
              </a:ext>
            </a:extLst>
          </p:cNvPr>
          <p:cNvSpPr/>
          <p:nvPr/>
        </p:nvSpPr>
        <p:spPr>
          <a:xfrm rot="20062712">
            <a:off x="6999274" y="4896933"/>
            <a:ext cx="1239987" cy="151604"/>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cxnSp>
        <p:nvCxnSpPr>
          <p:cNvPr id="66" name="Straight Connector 65">
            <a:extLst>
              <a:ext uri="{FF2B5EF4-FFF2-40B4-BE49-F238E27FC236}">
                <a16:creationId xmlns:a16="http://schemas.microsoft.com/office/drawing/2014/main" id="{B154F300-7085-4D40-AC4A-548F9FBEB7D7}"/>
              </a:ext>
            </a:extLst>
          </p:cNvPr>
          <p:cNvCxnSpPr>
            <a:cxnSpLocks/>
          </p:cNvCxnSpPr>
          <p:nvPr/>
        </p:nvCxnSpPr>
        <p:spPr>
          <a:xfrm>
            <a:off x="8221355" y="4755823"/>
            <a:ext cx="587989" cy="334"/>
          </a:xfrm>
          <a:prstGeom prst="line">
            <a:avLst/>
          </a:prstGeom>
          <a:ln w="57150"/>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12A225A6-4EA8-4C7C-84EA-077DD05E7291}"/>
              </a:ext>
            </a:extLst>
          </p:cNvPr>
          <p:cNvCxnSpPr>
            <a:cxnSpLocks/>
          </p:cNvCxnSpPr>
          <p:nvPr/>
        </p:nvCxnSpPr>
        <p:spPr>
          <a:xfrm>
            <a:off x="8267729" y="5701044"/>
            <a:ext cx="567957" cy="334"/>
          </a:xfrm>
          <a:prstGeom prst="line">
            <a:avLst/>
          </a:prstGeom>
          <a:ln w="57150"/>
        </p:spPr>
        <p:style>
          <a:lnRef idx="1">
            <a:schemeClr val="dk1"/>
          </a:lnRef>
          <a:fillRef idx="0">
            <a:schemeClr val="dk1"/>
          </a:fillRef>
          <a:effectRef idx="0">
            <a:schemeClr val="dk1"/>
          </a:effectRef>
          <a:fontRef idx="minor">
            <a:schemeClr val="tx1"/>
          </a:fontRef>
        </p:style>
      </p:cxnSp>
      <p:sp>
        <p:nvSpPr>
          <p:cNvPr id="68" name="Rectangle: Rounded Corners 67">
            <a:extLst>
              <a:ext uri="{FF2B5EF4-FFF2-40B4-BE49-F238E27FC236}">
                <a16:creationId xmlns:a16="http://schemas.microsoft.com/office/drawing/2014/main" id="{FCE1E350-4662-40E3-87C8-125E1BA8BA14}"/>
              </a:ext>
            </a:extLst>
          </p:cNvPr>
          <p:cNvSpPr/>
          <p:nvPr/>
        </p:nvSpPr>
        <p:spPr>
          <a:xfrm rot="752460">
            <a:off x="7001599" y="5445659"/>
            <a:ext cx="1241850" cy="18360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70" name="Rectangle: Rounded Corners 69">
            <a:extLst>
              <a:ext uri="{FF2B5EF4-FFF2-40B4-BE49-F238E27FC236}">
                <a16:creationId xmlns:a16="http://schemas.microsoft.com/office/drawing/2014/main" id="{36F0A6A8-5972-42DC-9833-BF3CF77EF179}"/>
              </a:ext>
            </a:extLst>
          </p:cNvPr>
          <p:cNvSpPr/>
          <p:nvPr/>
        </p:nvSpPr>
        <p:spPr>
          <a:xfrm>
            <a:off x="8809344" y="5589674"/>
            <a:ext cx="1120156" cy="172659"/>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71" name="Rectangle: Rounded Corners 70">
            <a:extLst>
              <a:ext uri="{FF2B5EF4-FFF2-40B4-BE49-F238E27FC236}">
                <a16:creationId xmlns:a16="http://schemas.microsoft.com/office/drawing/2014/main" id="{F9F27FB1-9C7B-4F20-943E-7852E873DD70}"/>
              </a:ext>
            </a:extLst>
          </p:cNvPr>
          <p:cNvSpPr/>
          <p:nvPr/>
        </p:nvSpPr>
        <p:spPr>
          <a:xfrm>
            <a:off x="8726292" y="4642404"/>
            <a:ext cx="1120156" cy="172659"/>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cxnSp>
        <p:nvCxnSpPr>
          <p:cNvPr id="72" name="Straight Connector 71">
            <a:extLst>
              <a:ext uri="{FF2B5EF4-FFF2-40B4-BE49-F238E27FC236}">
                <a16:creationId xmlns:a16="http://schemas.microsoft.com/office/drawing/2014/main" id="{4416B86D-DB4E-4B75-9544-E49E06D8D36C}"/>
              </a:ext>
            </a:extLst>
          </p:cNvPr>
          <p:cNvCxnSpPr>
            <a:cxnSpLocks/>
          </p:cNvCxnSpPr>
          <p:nvPr/>
        </p:nvCxnSpPr>
        <p:spPr>
          <a:xfrm>
            <a:off x="9846448" y="4728733"/>
            <a:ext cx="587989" cy="334"/>
          </a:xfrm>
          <a:prstGeom prst="line">
            <a:avLst/>
          </a:prstGeom>
          <a:ln w="57150"/>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67410DBC-F18E-490A-97DC-43A70DC1B10F}"/>
              </a:ext>
            </a:extLst>
          </p:cNvPr>
          <p:cNvCxnSpPr>
            <a:cxnSpLocks/>
          </p:cNvCxnSpPr>
          <p:nvPr/>
        </p:nvCxnSpPr>
        <p:spPr>
          <a:xfrm>
            <a:off x="9953226" y="5675669"/>
            <a:ext cx="587989" cy="334"/>
          </a:xfrm>
          <a:prstGeom prst="line">
            <a:avLst/>
          </a:prstGeom>
          <a:ln w="57150"/>
        </p:spPr>
        <p:style>
          <a:lnRef idx="1">
            <a:schemeClr val="dk1"/>
          </a:lnRef>
          <a:fillRef idx="0">
            <a:schemeClr val="dk1"/>
          </a:fillRef>
          <a:effectRef idx="0">
            <a:schemeClr val="dk1"/>
          </a:effectRef>
          <a:fontRef idx="minor">
            <a:schemeClr val="tx1"/>
          </a:fontRef>
        </p:style>
      </p:cxnSp>
      <p:sp>
        <p:nvSpPr>
          <p:cNvPr id="74" name="Rectangle: Rounded Corners 73">
            <a:extLst>
              <a:ext uri="{FF2B5EF4-FFF2-40B4-BE49-F238E27FC236}">
                <a16:creationId xmlns:a16="http://schemas.microsoft.com/office/drawing/2014/main" id="{43666177-DB5A-4DF9-ADF8-9DDDE0859260}"/>
              </a:ext>
            </a:extLst>
          </p:cNvPr>
          <p:cNvSpPr/>
          <p:nvPr/>
        </p:nvSpPr>
        <p:spPr>
          <a:xfrm>
            <a:off x="10434437" y="4639823"/>
            <a:ext cx="1120156" cy="172659"/>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75" name="Rectangle: Rounded Corners 74">
            <a:extLst>
              <a:ext uri="{FF2B5EF4-FFF2-40B4-BE49-F238E27FC236}">
                <a16:creationId xmlns:a16="http://schemas.microsoft.com/office/drawing/2014/main" id="{32213308-F77E-4F31-B841-CC5A624EF2B8}"/>
              </a:ext>
            </a:extLst>
          </p:cNvPr>
          <p:cNvSpPr/>
          <p:nvPr/>
        </p:nvSpPr>
        <p:spPr>
          <a:xfrm>
            <a:off x="10490275" y="5549629"/>
            <a:ext cx="1120156" cy="172659"/>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nvGrpSpPr>
          <p:cNvPr id="76" name="Group 75">
            <a:extLst>
              <a:ext uri="{FF2B5EF4-FFF2-40B4-BE49-F238E27FC236}">
                <a16:creationId xmlns:a16="http://schemas.microsoft.com/office/drawing/2014/main" id="{122A5381-DB3B-43B0-9585-920E4B3881C0}"/>
              </a:ext>
            </a:extLst>
          </p:cNvPr>
          <p:cNvGrpSpPr/>
          <p:nvPr/>
        </p:nvGrpSpPr>
        <p:grpSpPr>
          <a:xfrm>
            <a:off x="10554088" y="2437493"/>
            <a:ext cx="1319799" cy="2284749"/>
            <a:chOff x="3018890" y="1494730"/>
            <a:chExt cx="1319799" cy="2284749"/>
          </a:xfrm>
        </p:grpSpPr>
        <p:grpSp>
          <p:nvGrpSpPr>
            <p:cNvPr id="77" name="Group 76">
              <a:extLst>
                <a:ext uri="{FF2B5EF4-FFF2-40B4-BE49-F238E27FC236}">
                  <a16:creationId xmlns:a16="http://schemas.microsoft.com/office/drawing/2014/main" id="{E7586C4E-6A99-49E0-B391-A5E93E542D1F}"/>
                </a:ext>
              </a:extLst>
            </p:cNvPr>
            <p:cNvGrpSpPr/>
            <p:nvPr/>
          </p:nvGrpSpPr>
          <p:grpSpPr>
            <a:xfrm>
              <a:off x="3018890" y="1494730"/>
              <a:ext cx="1319799" cy="2284749"/>
              <a:chOff x="2947638" y="1031592"/>
              <a:chExt cx="1319799" cy="2284749"/>
            </a:xfrm>
          </p:grpSpPr>
          <p:sp>
            <p:nvSpPr>
              <p:cNvPr id="79" name="Freeform: Shape 78">
                <a:extLst>
                  <a:ext uri="{FF2B5EF4-FFF2-40B4-BE49-F238E27FC236}">
                    <a16:creationId xmlns:a16="http://schemas.microsoft.com/office/drawing/2014/main" id="{097568B9-041E-4647-8312-25DF412A0BF8}"/>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80" name="Freeform: Shape 79">
                <a:extLst>
                  <a:ext uri="{FF2B5EF4-FFF2-40B4-BE49-F238E27FC236}">
                    <a16:creationId xmlns:a16="http://schemas.microsoft.com/office/drawing/2014/main" id="{3356EE55-BD8F-46C6-AB7D-8C36377B29CC}"/>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81" name="Rectangle 80">
                <a:extLst>
                  <a:ext uri="{FF2B5EF4-FFF2-40B4-BE49-F238E27FC236}">
                    <a16:creationId xmlns:a16="http://schemas.microsoft.com/office/drawing/2014/main" id="{4E3A1057-5DAD-440C-80CA-98DC04271F67}"/>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2" name="Rectangle 81">
                <a:extLst>
                  <a:ext uri="{FF2B5EF4-FFF2-40B4-BE49-F238E27FC236}">
                    <a16:creationId xmlns:a16="http://schemas.microsoft.com/office/drawing/2014/main" id="{E35D3360-FE14-4D8D-AD91-05F78AF7006B}"/>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3" name="Cube 82">
                <a:extLst>
                  <a:ext uri="{FF2B5EF4-FFF2-40B4-BE49-F238E27FC236}">
                    <a16:creationId xmlns:a16="http://schemas.microsoft.com/office/drawing/2014/main" id="{37E5E1B3-658F-4FA0-A9AF-7085C0D02BBB}"/>
                  </a:ext>
                </a:extLst>
              </p:cNvPr>
              <p:cNvSpPr/>
              <p:nvPr/>
            </p:nvSpPr>
            <p:spPr>
              <a:xfrm>
                <a:off x="3270541" y="1031592"/>
                <a:ext cx="996896" cy="938149"/>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4" name="Rectangle: Rounded Corners 83">
                <a:extLst>
                  <a:ext uri="{FF2B5EF4-FFF2-40B4-BE49-F238E27FC236}">
                    <a16:creationId xmlns:a16="http://schemas.microsoft.com/office/drawing/2014/main" id="{D3CBAC73-9ED4-4678-817A-E2878B13381B}"/>
                  </a:ext>
                </a:extLst>
              </p:cNvPr>
              <p:cNvSpPr/>
              <p:nvPr/>
            </p:nvSpPr>
            <p:spPr>
              <a:xfrm>
                <a:off x="3323691" y="1348161"/>
                <a:ext cx="666418"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5" name="Oval 84">
                <a:extLst>
                  <a:ext uri="{FF2B5EF4-FFF2-40B4-BE49-F238E27FC236}">
                    <a16:creationId xmlns:a16="http://schemas.microsoft.com/office/drawing/2014/main" id="{5D9190DE-997E-427D-A574-714A861A644F}"/>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6" name="Oval 85">
                <a:extLst>
                  <a:ext uri="{FF2B5EF4-FFF2-40B4-BE49-F238E27FC236}">
                    <a16:creationId xmlns:a16="http://schemas.microsoft.com/office/drawing/2014/main" id="{B1C8DE4D-62BA-4903-A145-53A799031232}"/>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78" name="TextBox 77">
              <a:extLst>
                <a:ext uri="{FF2B5EF4-FFF2-40B4-BE49-F238E27FC236}">
                  <a16:creationId xmlns:a16="http://schemas.microsoft.com/office/drawing/2014/main" id="{D5EED6CA-FDCD-43A0-944B-6A10267D5FE8}"/>
                </a:ext>
              </a:extLst>
            </p:cNvPr>
            <p:cNvSpPr txBox="1"/>
            <p:nvPr/>
          </p:nvSpPr>
          <p:spPr>
            <a:xfrm>
              <a:off x="3332307" y="1798983"/>
              <a:ext cx="866898" cy="369332"/>
            </a:xfrm>
            <a:prstGeom prst="rect">
              <a:avLst/>
            </a:prstGeom>
            <a:noFill/>
          </p:spPr>
          <p:txBody>
            <a:bodyPr wrap="square" rtlCol="0">
              <a:spAutoFit/>
            </a:bodyPr>
            <a:lstStyle/>
            <a:p>
              <a:r>
                <a:rPr lang="en-ZA" b="1" dirty="0"/>
                <a:t>-65mV</a:t>
              </a:r>
            </a:p>
          </p:txBody>
        </p:sp>
      </p:grpSp>
      <p:sp>
        <p:nvSpPr>
          <p:cNvPr id="69" name="Rectangle 68">
            <a:extLst>
              <a:ext uri="{FF2B5EF4-FFF2-40B4-BE49-F238E27FC236}">
                <a16:creationId xmlns:a16="http://schemas.microsoft.com/office/drawing/2014/main" id="{36F90D8A-8DE5-4AB9-99F1-7FFA3104A13E}"/>
              </a:ext>
            </a:extLst>
          </p:cNvPr>
          <p:cNvSpPr/>
          <p:nvPr/>
        </p:nvSpPr>
        <p:spPr>
          <a:xfrm>
            <a:off x="9001814" y="2757092"/>
            <a:ext cx="813043" cy="369332"/>
          </a:xfrm>
          <a:prstGeom prst="rect">
            <a:avLst/>
          </a:prstGeom>
        </p:spPr>
        <p:txBody>
          <a:bodyPr wrap="none">
            <a:spAutoFit/>
          </a:bodyPr>
          <a:lstStyle/>
          <a:p>
            <a:r>
              <a:rPr lang="en-ZA" b="1" dirty="0"/>
              <a:t>-65mV</a:t>
            </a:r>
          </a:p>
        </p:txBody>
      </p:sp>
      <p:grpSp>
        <p:nvGrpSpPr>
          <p:cNvPr id="56" name="Group 55">
            <a:extLst>
              <a:ext uri="{FF2B5EF4-FFF2-40B4-BE49-F238E27FC236}">
                <a16:creationId xmlns:a16="http://schemas.microsoft.com/office/drawing/2014/main" id="{98745344-1E6E-42F6-8735-0AF5DFA341AD}"/>
              </a:ext>
            </a:extLst>
          </p:cNvPr>
          <p:cNvGrpSpPr/>
          <p:nvPr/>
        </p:nvGrpSpPr>
        <p:grpSpPr>
          <a:xfrm>
            <a:off x="5314312" y="2437493"/>
            <a:ext cx="2087019" cy="2523749"/>
            <a:chOff x="3018890" y="1494730"/>
            <a:chExt cx="1663366" cy="2284749"/>
          </a:xfrm>
        </p:grpSpPr>
        <p:grpSp>
          <p:nvGrpSpPr>
            <p:cNvPr id="57" name="Group 56">
              <a:extLst>
                <a:ext uri="{FF2B5EF4-FFF2-40B4-BE49-F238E27FC236}">
                  <a16:creationId xmlns:a16="http://schemas.microsoft.com/office/drawing/2014/main" id="{13DBD341-4F16-4D0B-96B7-32E251082E6C}"/>
                </a:ext>
              </a:extLst>
            </p:cNvPr>
            <p:cNvGrpSpPr/>
            <p:nvPr/>
          </p:nvGrpSpPr>
          <p:grpSpPr>
            <a:xfrm>
              <a:off x="3018890" y="1494730"/>
              <a:ext cx="1439027" cy="2284749"/>
              <a:chOff x="2947638" y="1031592"/>
              <a:chExt cx="1439027" cy="2284749"/>
            </a:xfrm>
          </p:grpSpPr>
          <p:sp>
            <p:nvSpPr>
              <p:cNvPr id="61" name="Freeform: Shape 60">
                <a:extLst>
                  <a:ext uri="{FF2B5EF4-FFF2-40B4-BE49-F238E27FC236}">
                    <a16:creationId xmlns:a16="http://schemas.microsoft.com/office/drawing/2014/main" id="{EB21991E-0689-4982-B45D-6FE98E4D59AD}"/>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63" name="Freeform: Shape 62">
                <a:extLst>
                  <a:ext uri="{FF2B5EF4-FFF2-40B4-BE49-F238E27FC236}">
                    <a16:creationId xmlns:a16="http://schemas.microsoft.com/office/drawing/2014/main" id="{0462D19A-A841-45D3-8AC2-EE3DED588F1A}"/>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65" name="Rectangle 64">
                <a:extLst>
                  <a:ext uri="{FF2B5EF4-FFF2-40B4-BE49-F238E27FC236}">
                    <a16:creationId xmlns:a16="http://schemas.microsoft.com/office/drawing/2014/main" id="{1157F626-C39A-4508-B594-37F62C592F19}"/>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7" name="Rectangle 86">
                <a:extLst>
                  <a:ext uri="{FF2B5EF4-FFF2-40B4-BE49-F238E27FC236}">
                    <a16:creationId xmlns:a16="http://schemas.microsoft.com/office/drawing/2014/main" id="{A4E169C7-EC15-4BA5-9D4C-9AC2A1441605}"/>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8" name="Cube 87">
                <a:extLst>
                  <a:ext uri="{FF2B5EF4-FFF2-40B4-BE49-F238E27FC236}">
                    <a16:creationId xmlns:a16="http://schemas.microsoft.com/office/drawing/2014/main" id="{8B04C840-EA9C-4413-A1A3-3F6EA943C0B7}"/>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9" name="Rectangle: Rounded Corners 88">
                <a:extLst>
                  <a:ext uri="{FF2B5EF4-FFF2-40B4-BE49-F238E27FC236}">
                    <a16:creationId xmlns:a16="http://schemas.microsoft.com/office/drawing/2014/main" id="{C60E0175-4FDB-4B0B-A4C4-B0FAAF2048D3}"/>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0" name="Oval 89">
                <a:extLst>
                  <a:ext uri="{FF2B5EF4-FFF2-40B4-BE49-F238E27FC236}">
                    <a16:creationId xmlns:a16="http://schemas.microsoft.com/office/drawing/2014/main" id="{6D1106B1-E8F8-4C83-A076-73FC1E9F77CD}"/>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1" name="Oval 90">
                <a:extLst>
                  <a:ext uri="{FF2B5EF4-FFF2-40B4-BE49-F238E27FC236}">
                    <a16:creationId xmlns:a16="http://schemas.microsoft.com/office/drawing/2014/main" id="{B138F816-3564-4AB9-ADB9-E1B9F3450D4C}"/>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60" name="TextBox 59">
              <a:extLst>
                <a:ext uri="{FF2B5EF4-FFF2-40B4-BE49-F238E27FC236}">
                  <a16:creationId xmlns:a16="http://schemas.microsoft.com/office/drawing/2014/main" id="{C5814BD8-FE5A-4C86-B7C0-A9EAE1B32CE6}"/>
                </a:ext>
              </a:extLst>
            </p:cNvPr>
            <p:cNvSpPr txBox="1"/>
            <p:nvPr/>
          </p:nvSpPr>
          <p:spPr>
            <a:xfrm>
              <a:off x="3415258" y="1811299"/>
              <a:ext cx="1266998" cy="334356"/>
            </a:xfrm>
            <a:prstGeom prst="rect">
              <a:avLst/>
            </a:prstGeom>
            <a:noFill/>
          </p:spPr>
          <p:txBody>
            <a:bodyPr wrap="square" rtlCol="0">
              <a:spAutoFit/>
            </a:bodyPr>
            <a:lstStyle/>
            <a:p>
              <a:r>
                <a:rPr lang="en-ZA" b="1" dirty="0"/>
                <a:t>-65mV</a:t>
              </a:r>
            </a:p>
          </p:txBody>
        </p:sp>
      </p:grpSp>
      <p:sp>
        <p:nvSpPr>
          <p:cNvPr id="94" name="Equals 93">
            <a:extLst>
              <a:ext uri="{FF2B5EF4-FFF2-40B4-BE49-F238E27FC236}">
                <a16:creationId xmlns:a16="http://schemas.microsoft.com/office/drawing/2014/main" id="{CCC50709-4F33-4B78-9B02-6953246779B0}"/>
              </a:ext>
            </a:extLst>
          </p:cNvPr>
          <p:cNvSpPr/>
          <p:nvPr/>
        </p:nvSpPr>
        <p:spPr>
          <a:xfrm>
            <a:off x="10138263" y="2699289"/>
            <a:ext cx="626835" cy="667611"/>
          </a:xfrm>
          <a:prstGeom prst="mathEqual">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solidFill>
                <a:schemeClr val="tx1"/>
              </a:solidFill>
            </a:endParaRPr>
          </a:p>
        </p:txBody>
      </p:sp>
      <p:sp>
        <p:nvSpPr>
          <p:cNvPr id="95" name="Equals 94">
            <a:extLst>
              <a:ext uri="{FF2B5EF4-FFF2-40B4-BE49-F238E27FC236}">
                <a16:creationId xmlns:a16="http://schemas.microsoft.com/office/drawing/2014/main" id="{C894DF65-B3C9-4F9C-8582-76136CEB7476}"/>
              </a:ext>
            </a:extLst>
          </p:cNvPr>
          <p:cNvSpPr/>
          <p:nvPr/>
        </p:nvSpPr>
        <p:spPr>
          <a:xfrm>
            <a:off x="7812813" y="2699289"/>
            <a:ext cx="626835" cy="667611"/>
          </a:xfrm>
          <a:prstGeom prst="mathEqual">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solidFill>
                <a:schemeClr val="tx1"/>
              </a:solidFill>
            </a:endParaRPr>
          </a:p>
        </p:txBody>
      </p:sp>
      <p:sp>
        <p:nvSpPr>
          <p:cNvPr id="96" name="TextBox 95">
            <a:extLst>
              <a:ext uri="{FF2B5EF4-FFF2-40B4-BE49-F238E27FC236}">
                <a16:creationId xmlns:a16="http://schemas.microsoft.com/office/drawing/2014/main" id="{8754D4BB-E892-4CF6-AB29-1FC273637049}"/>
              </a:ext>
            </a:extLst>
          </p:cNvPr>
          <p:cNvSpPr txBox="1"/>
          <p:nvPr/>
        </p:nvSpPr>
        <p:spPr>
          <a:xfrm>
            <a:off x="1066588" y="3763418"/>
            <a:ext cx="1342034" cy="369332"/>
          </a:xfrm>
          <a:prstGeom prst="rect">
            <a:avLst/>
          </a:prstGeom>
          <a:noFill/>
        </p:spPr>
        <p:txBody>
          <a:bodyPr wrap="none" rtlCol="0">
            <a:spAutoFit/>
          </a:bodyPr>
          <a:lstStyle/>
          <a:p>
            <a:r>
              <a:rPr lang="en-ZA" b="1" dirty="0"/>
              <a:t>Chloride ion</a:t>
            </a:r>
          </a:p>
        </p:txBody>
      </p:sp>
    </p:spTree>
    <p:extLst>
      <p:ext uri="{BB962C8B-B14F-4D97-AF65-F5344CB8AC3E}">
        <p14:creationId xmlns:p14="http://schemas.microsoft.com/office/powerpoint/2010/main" val="21908058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Isopotential neurons </a:t>
            </a:r>
            <a:endParaRPr lang="en-ZA" b="1" dirty="0">
              <a:solidFill>
                <a:schemeClr val="bg1"/>
              </a:solidFill>
            </a:endParaRPr>
          </a:p>
        </p:txBody>
      </p:sp>
      <p:sp>
        <p:nvSpPr>
          <p:cNvPr id="5" name="TextBox 4">
            <a:extLst>
              <a:ext uri="{FF2B5EF4-FFF2-40B4-BE49-F238E27FC236}">
                <a16:creationId xmlns:a16="http://schemas.microsoft.com/office/drawing/2014/main" id="{BDB6BBEE-F82C-4F1B-83A4-015E42C6957E}"/>
              </a:ext>
            </a:extLst>
          </p:cNvPr>
          <p:cNvSpPr txBox="1"/>
          <p:nvPr/>
        </p:nvSpPr>
        <p:spPr>
          <a:xfrm>
            <a:off x="116309" y="1536161"/>
            <a:ext cx="10829338" cy="1200329"/>
          </a:xfrm>
          <a:prstGeom prst="rect">
            <a:avLst/>
          </a:prstGeom>
          <a:noFill/>
        </p:spPr>
        <p:txBody>
          <a:bodyPr wrap="square" rtlCol="0">
            <a:spAutoFit/>
          </a:bodyPr>
          <a:lstStyle/>
          <a:p>
            <a:r>
              <a:rPr lang="en-ZA" sz="3600" b="1" dirty="0">
                <a:solidFill>
                  <a:srgbClr val="FF0000"/>
                </a:solidFill>
              </a:rPr>
              <a:t>Isopotential = constant membrane potential across all compartments</a:t>
            </a:r>
            <a:endParaRPr lang="en-ZA" sz="3600" b="1" dirty="0"/>
          </a:p>
        </p:txBody>
      </p:sp>
      <p:grpSp>
        <p:nvGrpSpPr>
          <p:cNvPr id="17" name="Group 16">
            <a:extLst>
              <a:ext uri="{FF2B5EF4-FFF2-40B4-BE49-F238E27FC236}">
                <a16:creationId xmlns:a16="http://schemas.microsoft.com/office/drawing/2014/main" id="{3C33E0E2-71D2-488E-B45B-41029A1EE6EA}"/>
              </a:ext>
            </a:extLst>
          </p:cNvPr>
          <p:cNvGrpSpPr/>
          <p:nvPr/>
        </p:nvGrpSpPr>
        <p:grpSpPr>
          <a:xfrm>
            <a:off x="4556429" y="4763230"/>
            <a:ext cx="2440051" cy="938148"/>
            <a:chOff x="9032594" y="3897137"/>
            <a:chExt cx="1465179" cy="314751"/>
          </a:xfrm>
        </p:grpSpPr>
        <p:sp>
          <p:nvSpPr>
            <p:cNvPr id="20" name="Rectangle: Rounded Corners 19">
              <a:extLst>
                <a:ext uri="{FF2B5EF4-FFF2-40B4-BE49-F238E27FC236}">
                  <a16:creationId xmlns:a16="http://schemas.microsoft.com/office/drawing/2014/main" id="{C8F3DF42-54C0-4C70-936A-64C1116B8BC9}"/>
                </a:ext>
              </a:extLst>
            </p:cNvPr>
            <p:cNvSpPr/>
            <p:nvPr/>
          </p:nvSpPr>
          <p:spPr>
            <a:xfrm>
              <a:off x="9032594" y="3897137"/>
              <a:ext cx="1119008" cy="314751"/>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cxnSp>
          <p:nvCxnSpPr>
            <p:cNvPr id="23" name="Straight Connector 22">
              <a:extLst>
                <a:ext uri="{FF2B5EF4-FFF2-40B4-BE49-F238E27FC236}">
                  <a16:creationId xmlns:a16="http://schemas.microsoft.com/office/drawing/2014/main" id="{C2055360-BA31-49A6-97A6-8835EE1B69C0}"/>
                </a:ext>
              </a:extLst>
            </p:cNvPr>
            <p:cNvCxnSpPr>
              <a:cxnSpLocks/>
            </p:cNvCxnSpPr>
            <p:nvPr/>
          </p:nvCxnSpPr>
          <p:spPr>
            <a:xfrm>
              <a:off x="10151603" y="4054400"/>
              <a:ext cx="346170" cy="112"/>
            </a:xfrm>
            <a:prstGeom prst="line">
              <a:avLst/>
            </a:prstGeom>
            <a:ln w="57150"/>
          </p:spPr>
          <p:style>
            <a:lnRef idx="1">
              <a:schemeClr val="dk1"/>
            </a:lnRef>
            <a:fillRef idx="0">
              <a:schemeClr val="dk1"/>
            </a:fillRef>
            <a:effectRef idx="0">
              <a:schemeClr val="dk1"/>
            </a:effectRef>
            <a:fontRef idx="minor">
              <a:schemeClr val="tx1"/>
            </a:fontRef>
          </p:style>
        </p:cxnSp>
      </p:grpSp>
      <p:grpSp>
        <p:nvGrpSpPr>
          <p:cNvPr id="39" name="Group 38">
            <a:extLst>
              <a:ext uri="{FF2B5EF4-FFF2-40B4-BE49-F238E27FC236}">
                <a16:creationId xmlns:a16="http://schemas.microsoft.com/office/drawing/2014/main" id="{6C013461-D8CD-4354-8A53-EE793E5B9773}"/>
              </a:ext>
            </a:extLst>
          </p:cNvPr>
          <p:cNvGrpSpPr/>
          <p:nvPr/>
        </p:nvGrpSpPr>
        <p:grpSpPr>
          <a:xfrm>
            <a:off x="8647964" y="2471074"/>
            <a:ext cx="1319799" cy="2284749"/>
            <a:chOff x="2947638" y="1031592"/>
            <a:chExt cx="1319799" cy="2284749"/>
          </a:xfrm>
        </p:grpSpPr>
        <p:sp>
          <p:nvSpPr>
            <p:cNvPr id="41" name="Freeform: Shape 40">
              <a:extLst>
                <a:ext uri="{FF2B5EF4-FFF2-40B4-BE49-F238E27FC236}">
                  <a16:creationId xmlns:a16="http://schemas.microsoft.com/office/drawing/2014/main" id="{275AF232-3669-47D0-8C68-F695A036E5CE}"/>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42" name="Freeform: Shape 41">
              <a:extLst>
                <a:ext uri="{FF2B5EF4-FFF2-40B4-BE49-F238E27FC236}">
                  <a16:creationId xmlns:a16="http://schemas.microsoft.com/office/drawing/2014/main" id="{A49FD459-6EC6-429F-94A1-9C01F263A2FC}"/>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43" name="Rectangle 42">
              <a:extLst>
                <a:ext uri="{FF2B5EF4-FFF2-40B4-BE49-F238E27FC236}">
                  <a16:creationId xmlns:a16="http://schemas.microsoft.com/office/drawing/2014/main" id="{909D8AE7-1CDE-404D-BACD-FC5A1C1AEE82}"/>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4" name="Rectangle 43">
              <a:extLst>
                <a:ext uri="{FF2B5EF4-FFF2-40B4-BE49-F238E27FC236}">
                  <a16:creationId xmlns:a16="http://schemas.microsoft.com/office/drawing/2014/main" id="{CB783A33-49A6-4EDA-A0D4-B7249C7AEE12}"/>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5" name="Cube 44">
              <a:extLst>
                <a:ext uri="{FF2B5EF4-FFF2-40B4-BE49-F238E27FC236}">
                  <a16:creationId xmlns:a16="http://schemas.microsoft.com/office/drawing/2014/main" id="{D2A7D186-BB77-4290-B8A9-9B99C748D53F}"/>
                </a:ext>
              </a:extLst>
            </p:cNvPr>
            <p:cNvSpPr/>
            <p:nvPr/>
          </p:nvSpPr>
          <p:spPr>
            <a:xfrm>
              <a:off x="3270541" y="1031592"/>
              <a:ext cx="996896" cy="938149"/>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6" name="Rectangle: Rounded Corners 45">
              <a:extLst>
                <a:ext uri="{FF2B5EF4-FFF2-40B4-BE49-F238E27FC236}">
                  <a16:creationId xmlns:a16="http://schemas.microsoft.com/office/drawing/2014/main" id="{C1CF33A2-B74F-4990-8164-0FC59AED5516}"/>
                </a:ext>
              </a:extLst>
            </p:cNvPr>
            <p:cNvSpPr/>
            <p:nvPr/>
          </p:nvSpPr>
          <p:spPr>
            <a:xfrm>
              <a:off x="3323691" y="1348161"/>
              <a:ext cx="666418"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47" name="Oval 46">
              <a:extLst>
                <a:ext uri="{FF2B5EF4-FFF2-40B4-BE49-F238E27FC236}">
                  <a16:creationId xmlns:a16="http://schemas.microsoft.com/office/drawing/2014/main" id="{A9E6F394-845F-40BA-A871-6D6F38353C71}"/>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8" name="Oval 47">
              <a:extLst>
                <a:ext uri="{FF2B5EF4-FFF2-40B4-BE49-F238E27FC236}">
                  <a16:creationId xmlns:a16="http://schemas.microsoft.com/office/drawing/2014/main" id="{06C929EB-7594-4CFA-BD94-34F99939EEF5}"/>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53" name="Oval 52">
            <a:extLst>
              <a:ext uri="{FF2B5EF4-FFF2-40B4-BE49-F238E27FC236}">
                <a16:creationId xmlns:a16="http://schemas.microsoft.com/office/drawing/2014/main" id="{6A082699-8C2F-41D7-AA5F-831DFF45D042}"/>
              </a:ext>
            </a:extLst>
          </p:cNvPr>
          <p:cNvSpPr/>
          <p:nvPr/>
        </p:nvSpPr>
        <p:spPr>
          <a:xfrm>
            <a:off x="4974486" y="4413120"/>
            <a:ext cx="256971" cy="283955"/>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55" name="Oval 54">
            <a:extLst>
              <a:ext uri="{FF2B5EF4-FFF2-40B4-BE49-F238E27FC236}">
                <a16:creationId xmlns:a16="http://schemas.microsoft.com/office/drawing/2014/main" id="{1D038FA3-B58E-433F-882F-685EEA4D3005}"/>
              </a:ext>
            </a:extLst>
          </p:cNvPr>
          <p:cNvSpPr/>
          <p:nvPr/>
        </p:nvSpPr>
        <p:spPr>
          <a:xfrm>
            <a:off x="4722407" y="4838763"/>
            <a:ext cx="256971" cy="283955"/>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58" name="Oval 57">
            <a:extLst>
              <a:ext uri="{FF2B5EF4-FFF2-40B4-BE49-F238E27FC236}">
                <a16:creationId xmlns:a16="http://schemas.microsoft.com/office/drawing/2014/main" id="{EA9E22E1-4827-4DAE-B72E-D1856D7C8A55}"/>
              </a:ext>
            </a:extLst>
          </p:cNvPr>
          <p:cNvSpPr/>
          <p:nvPr/>
        </p:nvSpPr>
        <p:spPr>
          <a:xfrm>
            <a:off x="5858506" y="4287734"/>
            <a:ext cx="256971" cy="283955"/>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59" name="Oval 58">
            <a:extLst>
              <a:ext uri="{FF2B5EF4-FFF2-40B4-BE49-F238E27FC236}">
                <a16:creationId xmlns:a16="http://schemas.microsoft.com/office/drawing/2014/main" id="{2D1B4CDE-91CB-4C38-A471-8837D2BAB2DC}"/>
              </a:ext>
            </a:extLst>
          </p:cNvPr>
          <p:cNvSpPr/>
          <p:nvPr/>
        </p:nvSpPr>
        <p:spPr>
          <a:xfrm>
            <a:off x="4547553" y="4406901"/>
            <a:ext cx="256971" cy="283955"/>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62" name="Oval 61">
            <a:extLst>
              <a:ext uri="{FF2B5EF4-FFF2-40B4-BE49-F238E27FC236}">
                <a16:creationId xmlns:a16="http://schemas.microsoft.com/office/drawing/2014/main" id="{F56DCE58-39AB-4DA2-B015-279B8FDF62EF}"/>
              </a:ext>
            </a:extLst>
          </p:cNvPr>
          <p:cNvSpPr/>
          <p:nvPr/>
        </p:nvSpPr>
        <p:spPr>
          <a:xfrm>
            <a:off x="5883761" y="4853429"/>
            <a:ext cx="256971" cy="283955"/>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64" name="Rectangle: Rounded Corners 63">
            <a:extLst>
              <a:ext uri="{FF2B5EF4-FFF2-40B4-BE49-F238E27FC236}">
                <a16:creationId xmlns:a16="http://schemas.microsoft.com/office/drawing/2014/main" id="{79E5198A-D7BC-4459-AB02-10E87AA193DB}"/>
              </a:ext>
            </a:extLst>
          </p:cNvPr>
          <p:cNvSpPr/>
          <p:nvPr/>
        </p:nvSpPr>
        <p:spPr>
          <a:xfrm rot="20062712">
            <a:off x="6999274" y="4896933"/>
            <a:ext cx="1239987" cy="151604"/>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cxnSp>
        <p:nvCxnSpPr>
          <p:cNvPr id="66" name="Straight Connector 65">
            <a:extLst>
              <a:ext uri="{FF2B5EF4-FFF2-40B4-BE49-F238E27FC236}">
                <a16:creationId xmlns:a16="http://schemas.microsoft.com/office/drawing/2014/main" id="{B154F300-7085-4D40-AC4A-548F9FBEB7D7}"/>
              </a:ext>
            </a:extLst>
          </p:cNvPr>
          <p:cNvCxnSpPr>
            <a:cxnSpLocks/>
          </p:cNvCxnSpPr>
          <p:nvPr/>
        </p:nvCxnSpPr>
        <p:spPr>
          <a:xfrm>
            <a:off x="8221355" y="4755823"/>
            <a:ext cx="587989" cy="334"/>
          </a:xfrm>
          <a:prstGeom prst="line">
            <a:avLst/>
          </a:prstGeom>
          <a:ln w="57150"/>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12A225A6-4EA8-4C7C-84EA-077DD05E7291}"/>
              </a:ext>
            </a:extLst>
          </p:cNvPr>
          <p:cNvCxnSpPr>
            <a:cxnSpLocks/>
          </p:cNvCxnSpPr>
          <p:nvPr/>
        </p:nvCxnSpPr>
        <p:spPr>
          <a:xfrm>
            <a:off x="8267729" y="5701044"/>
            <a:ext cx="567957" cy="334"/>
          </a:xfrm>
          <a:prstGeom prst="line">
            <a:avLst/>
          </a:prstGeom>
          <a:ln w="57150"/>
        </p:spPr>
        <p:style>
          <a:lnRef idx="1">
            <a:schemeClr val="dk1"/>
          </a:lnRef>
          <a:fillRef idx="0">
            <a:schemeClr val="dk1"/>
          </a:fillRef>
          <a:effectRef idx="0">
            <a:schemeClr val="dk1"/>
          </a:effectRef>
          <a:fontRef idx="minor">
            <a:schemeClr val="tx1"/>
          </a:fontRef>
        </p:style>
      </p:cxnSp>
      <p:sp>
        <p:nvSpPr>
          <p:cNvPr id="68" name="Rectangle: Rounded Corners 67">
            <a:extLst>
              <a:ext uri="{FF2B5EF4-FFF2-40B4-BE49-F238E27FC236}">
                <a16:creationId xmlns:a16="http://schemas.microsoft.com/office/drawing/2014/main" id="{FCE1E350-4662-40E3-87C8-125E1BA8BA14}"/>
              </a:ext>
            </a:extLst>
          </p:cNvPr>
          <p:cNvSpPr/>
          <p:nvPr/>
        </p:nvSpPr>
        <p:spPr>
          <a:xfrm rot="752460">
            <a:off x="7001599" y="5445659"/>
            <a:ext cx="1241850" cy="18360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70" name="Rectangle: Rounded Corners 69">
            <a:extLst>
              <a:ext uri="{FF2B5EF4-FFF2-40B4-BE49-F238E27FC236}">
                <a16:creationId xmlns:a16="http://schemas.microsoft.com/office/drawing/2014/main" id="{36F0A6A8-5972-42DC-9833-BF3CF77EF179}"/>
              </a:ext>
            </a:extLst>
          </p:cNvPr>
          <p:cNvSpPr/>
          <p:nvPr/>
        </p:nvSpPr>
        <p:spPr>
          <a:xfrm>
            <a:off x="8809344" y="5589674"/>
            <a:ext cx="1120156" cy="172659"/>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71" name="Rectangle: Rounded Corners 70">
            <a:extLst>
              <a:ext uri="{FF2B5EF4-FFF2-40B4-BE49-F238E27FC236}">
                <a16:creationId xmlns:a16="http://schemas.microsoft.com/office/drawing/2014/main" id="{F9F27FB1-9C7B-4F20-943E-7852E873DD70}"/>
              </a:ext>
            </a:extLst>
          </p:cNvPr>
          <p:cNvSpPr/>
          <p:nvPr/>
        </p:nvSpPr>
        <p:spPr>
          <a:xfrm>
            <a:off x="8726292" y="4642404"/>
            <a:ext cx="1120156" cy="172659"/>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cxnSp>
        <p:nvCxnSpPr>
          <p:cNvPr id="72" name="Straight Connector 71">
            <a:extLst>
              <a:ext uri="{FF2B5EF4-FFF2-40B4-BE49-F238E27FC236}">
                <a16:creationId xmlns:a16="http://schemas.microsoft.com/office/drawing/2014/main" id="{4416B86D-DB4E-4B75-9544-E49E06D8D36C}"/>
              </a:ext>
            </a:extLst>
          </p:cNvPr>
          <p:cNvCxnSpPr>
            <a:cxnSpLocks/>
          </p:cNvCxnSpPr>
          <p:nvPr/>
        </p:nvCxnSpPr>
        <p:spPr>
          <a:xfrm>
            <a:off x="9846448" y="4728733"/>
            <a:ext cx="587989" cy="334"/>
          </a:xfrm>
          <a:prstGeom prst="line">
            <a:avLst/>
          </a:prstGeom>
          <a:ln w="57150"/>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67410DBC-F18E-490A-97DC-43A70DC1B10F}"/>
              </a:ext>
            </a:extLst>
          </p:cNvPr>
          <p:cNvCxnSpPr>
            <a:cxnSpLocks/>
          </p:cNvCxnSpPr>
          <p:nvPr/>
        </p:nvCxnSpPr>
        <p:spPr>
          <a:xfrm>
            <a:off x="9953226" y="5675669"/>
            <a:ext cx="587989" cy="334"/>
          </a:xfrm>
          <a:prstGeom prst="line">
            <a:avLst/>
          </a:prstGeom>
          <a:ln w="57150"/>
        </p:spPr>
        <p:style>
          <a:lnRef idx="1">
            <a:schemeClr val="dk1"/>
          </a:lnRef>
          <a:fillRef idx="0">
            <a:schemeClr val="dk1"/>
          </a:fillRef>
          <a:effectRef idx="0">
            <a:schemeClr val="dk1"/>
          </a:effectRef>
          <a:fontRef idx="minor">
            <a:schemeClr val="tx1"/>
          </a:fontRef>
        </p:style>
      </p:cxnSp>
      <p:sp>
        <p:nvSpPr>
          <p:cNvPr id="74" name="Rectangle: Rounded Corners 73">
            <a:extLst>
              <a:ext uri="{FF2B5EF4-FFF2-40B4-BE49-F238E27FC236}">
                <a16:creationId xmlns:a16="http://schemas.microsoft.com/office/drawing/2014/main" id="{43666177-DB5A-4DF9-ADF8-9DDDE0859260}"/>
              </a:ext>
            </a:extLst>
          </p:cNvPr>
          <p:cNvSpPr/>
          <p:nvPr/>
        </p:nvSpPr>
        <p:spPr>
          <a:xfrm>
            <a:off x="10434437" y="4639823"/>
            <a:ext cx="1120156" cy="172659"/>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75" name="Rectangle: Rounded Corners 74">
            <a:extLst>
              <a:ext uri="{FF2B5EF4-FFF2-40B4-BE49-F238E27FC236}">
                <a16:creationId xmlns:a16="http://schemas.microsoft.com/office/drawing/2014/main" id="{32213308-F77E-4F31-B841-CC5A624EF2B8}"/>
              </a:ext>
            </a:extLst>
          </p:cNvPr>
          <p:cNvSpPr/>
          <p:nvPr/>
        </p:nvSpPr>
        <p:spPr>
          <a:xfrm>
            <a:off x="10490275" y="5549629"/>
            <a:ext cx="1120156" cy="172659"/>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nvGrpSpPr>
          <p:cNvPr id="76" name="Group 75">
            <a:extLst>
              <a:ext uri="{FF2B5EF4-FFF2-40B4-BE49-F238E27FC236}">
                <a16:creationId xmlns:a16="http://schemas.microsoft.com/office/drawing/2014/main" id="{122A5381-DB3B-43B0-9585-920E4B3881C0}"/>
              </a:ext>
            </a:extLst>
          </p:cNvPr>
          <p:cNvGrpSpPr/>
          <p:nvPr/>
        </p:nvGrpSpPr>
        <p:grpSpPr>
          <a:xfrm>
            <a:off x="10554088" y="2437493"/>
            <a:ext cx="1319799" cy="2284749"/>
            <a:chOff x="3018890" y="1494730"/>
            <a:chExt cx="1319799" cy="2284749"/>
          </a:xfrm>
        </p:grpSpPr>
        <p:grpSp>
          <p:nvGrpSpPr>
            <p:cNvPr id="77" name="Group 76">
              <a:extLst>
                <a:ext uri="{FF2B5EF4-FFF2-40B4-BE49-F238E27FC236}">
                  <a16:creationId xmlns:a16="http://schemas.microsoft.com/office/drawing/2014/main" id="{E7586C4E-6A99-49E0-B391-A5E93E542D1F}"/>
                </a:ext>
              </a:extLst>
            </p:cNvPr>
            <p:cNvGrpSpPr/>
            <p:nvPr/>
          </p:nvGrpSpPr>
          <p:grpSpPr>
            <a:xfrm>
              <a:off x="3018890" y="1494730"/>
              <a:ext cx="1319799" cy="2284749"/>
              <a:chOff x="2947638" y="1031592"/>
              <a:chExt cx="1319799" cy="2284749"/>
            </a:xfrm>
          </p:grpSpPr>
          <p:sp>
            <p:nvSpPr>
              <p:cNvPr id="79" name="Freeform: Shape 78">
                <a:extLst>
                  <a:ext uri="{FF2B5EF4-FFF2-40B4-BE49-F238E27FC236}">
                    <a16:creationId xmlns:a16="http://schemas.microsoft.com/office/drawing/2014/main" id="{097568B9-041E-4647-8312-25DF412A0BF8}"/>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80" name="Freeform: Shape 79">
                <a:extLst>
                  <a:ext uri="{FF2B5EF4-FFF2-40B4-BE49-F238E27FC236}">
                    <a16:creationId xmlns:a16="http://schemas.microsoft.com/office/drawing/2014/main" id="{3356EE55-BD8F-46C6-AB7D-8C36377B29CC}"/>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81" name="Rectangle 80">
                <a:extLst>
                  <a:ext uri="{FF2B5EF4-FFF2-40B4-BE49-F238E27FC236}">
                    <a16:creationId xmlns:a16="http://schemas.microsoft.com/office/drawing/2014/main" id="{4E3A1057-5DAD-440C-80CA-98DC04271F67}"/>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2" name="Rectangle 81">
                <a:extLst>
                  <a:ext uri="{FF2B5EF4-FFF2-40B4-BE49-F238E27FC236}">
                    <a16:creationId xmlns:a16="http://schemas.microsoft.com/office/drawing/2014/main" id="{E35D3360-FE14-4D8D-AD91-05F78AF7006B}"/>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3" name="Cube 82">
                <a:extLst>
                  <a:ext uri="{FF2B5EF4-FFF2-40B4-BE49-F238E27FC236}">
                    <a16:creationId xmlns:a16="http://schemas.microsoft.com/office/drawing/2014/main" id="{37E5E1B3-658F-4FA0-A9AF-7085C0D02BBB}"/>
                  </a:ext>
                </a:extLst>
              </p:cNvPr>
              <p:cNvSpPr/>
              <p:nvPr/>
            </p:nvSpPr>
            <p:spPr>
              <a:xfrm>
                <a:off x="3270541" y="1031592"/>
                <a:ext cx="996896" cy="938149"/>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4" name="Rectangle: Rounded Corners 83">
                <a:extLst>
                  <a:ext uri="{FF2B5EF4-FFF2-40B4-BE49-F238E27FC236}">
                    <a16:creationId xmlns:a16="http://schemas.microsoft.com/office/drawing/2014/main" id="{D3CBAC73-9ED4-4678-817A-E2878B13381B}"/>
                  </a:ext>
                </a:extLst>
              </p:cNvPr>
              <p:cNvSpPr/>
              <p:nvPr/>
            </p:nvSpPr>
            <p:spPr>
              <a:xfrm>
                <a:off x="3323691" y="1348161"/>
                <a:ext cx="666418"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5" name="Oval 84">
                <a:extLst>
                  <a:ext uri="{FF2B5EF4-FFF2-40B4-BE49-F238E27FC236}">
                    <a16:creationId xmlns:a16="http://schemas.microsoft.com/office/drawing/2014/main" id="{5D9190DE-997E-427D-A574-714A861A644F}"/>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6" name="Oval 85">
                <a:extLst>
                  <a:ext uri="{FF2B5EF4-FFF2-40B4-BE49-F238E27FC236}">
                    <a16:creationId xmlns:a16="http://schemas.microsoft.com/office/drawing/2014/main" id="{B1C8DE4D-62BA-4903-A145-53A799031232}"/>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78" name="TextBox 77">
              <a:extLst>
                <a:ext uri="{FF2B5EF4-FFF2-40B4-BE49-F238E27FC236}">
                  <a16:creationId xmlns:a16="http://schemas.microsoft.com/office/drawing/2014/main" id="{D5EED6CA-FDCD-43A0-944B-6A10267D5FE8}"/>
                </a:ext>
              </a:extLst>
            </p:cNvPr>
            <p:cNvSpPr txBox="1"/>
            <p:nvPr/>
          </p:nvSpPr>
          <p:spPr>
            <a:xfrm>
              <a:off x="3332307" y="1798983"/>
              <a:ext cx="866898" cy="369332"/>
            </a:xfrm>
            <a:prstGeom prst="rect">
              <a:avLst/>
            </a:prstGeom>
            <a:noFill/>
          </p:spPr>
          <p:txBody>
            <a:bodyPr wrap="square" rtlCol="0">
              <a:spAutoFit/>
            </a:bodyPr>
            <a:lstStyle/>
            <a:p>
              <a:r>
                <a:rPr lang="en-ZA" b="1" dirty="0"/>
                <a:t>-65mV</a:t>
              </a:r>
            </a:p>
          </p:txBody>
        </p:sp>
      </p:grpSp>
      <p:sp>
        <p:nvSpPr>
          <p:cNvPr id="69" name="Rectangle 68">
            <a:extLst>
              <a:ext uri="{FF2B5EF4-FFF2-40B4-BE49-F238E27FC236}">
                <a16:creationId xmlns:a16="http://schemas.microsoft.com/office/drawing/2014/main" id="{36F90D8A-8DE5-4AB9-99F1-7FFA3104A13E}"/>
              </a:ext>
            </a:extLst>
          </p:cNvPr>
          <p:cNvSpPr/>
          <p:nvPr/>
        </p:nvSpPr>
        <p:spPr>
          <a:xfrm>
            <a:off x="9001814" y="2757092"/>
            <a:ext cx="813043" cy="369332"/>
          </a:xfrm>
          <a:prstGeom prst="rect">
            <a:avLst/>
          </a:prstGeom>
        </p:spPr>
        <p:txBody>
          <a:bodyPr wrap="none">
            <a:spAutoFit/>
          </a:bodyPr>
          <a:lstStyle/>
          <a:p>
            <a:r>
              <a:rPr lang="en-ZA" b="1" dirty="0"/>
              <a:t>-65mV</a:t>
            </a:r>
          </a:p>
        </p:txBody>
      </p:sp>
      <p:grpSp>
        <p:nvGrpSpPr>
          <p:cNvPr id="56" name="Group 55">
            <a:extLst>
              <a:ext uri="{FF2B5EF4-FFF2-40B4-BE49-F238E27FC236}">
                <a16:creationId xmlns:a16="http://schemas.microsoft.com/office/drawing/2014/main" id="{98745344-1E6E-42F6-8735-0AF5DFA341AD}"/>
              </a:ext>
            </a:extLst>
          </p:cNvPr>
          <p:cNvGrpSpPr/>
          <p:nvPr/>
        </p:nvGrpSpPr>
        <p:grpSpPr>
          <a:xfrm>
            <a:off x="5314312" y="2437493"/>
            <a:ext cx="2087019" cy="2523749"/>
            <a:chOff x="3018890" y="1494730"/>
            <a:chExt cx="1663366" cy="2284749"/>
          </a:xfrm>
        </p:grpSpPr>
        <p:grpSp>
          <p:nvGrpSpPr>
            <p:cNvPr id="57" name="Group 56">
              <a:extLst>
                <a:ext uri="{FF2B5EF4-FFF2-40B4-BE49-F238E27FC236}">
                  <a16:creationId xmlns:a16="http://schemas.microsoft.com/office/drawing/2014/main" id="{13DBD341-4F16-4D0B-96B7-32E251082E6C}"/>
                </a:ext>
              </a:extLst>
            </p:cNvPr>
            <p:cNvGrpSpPr/>
            <p:nvPr/>
          </p:nvGrpSpPr>
          <p:grpSpPr>
            <a:xfrm>
              <a:off x="3018890" y="1494730"/>
              <a:ext cx="1439027" cy="2284749"/>
              <a:chOff x="2947638" y="1031592"/>
              <a:chExt cx="1439027" cy="2284749"/>
            </a:xfrm>
          </p:grpSpPr>
          <p:sp>
            <p:nvSpPr>
              <p:cNvPr id="61" name="Freeform: Shape 60">
                <a:extLst>
                  <a:ext uri="{FF2B5EF4-FFF2-40B4-BE49-F238E27FC236}">
                    <a16:creationId xmlns:a16="http://schemas.microsoft.com/office/drawing/2014/main" id="{EB21991E-0689-4982-B45D-6FE98E4D59AD}"/>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63" name="Freeform: Shape 62">
                <a:extLst>
                  <a:ext uri="{FF2B5EF4-FFF2-40B4-BE49-F238E27FC236}">
                    <a16:creationId xmlns:a16="http://schemas.microsoft.com/office/drawing/2014/main" id="{0462D19A-A841-45D3-8AC2-EE3DED588F1A}"/>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65" name="Rectangle 64">
                <a:extLst>
                  <a:ext uri="{FF2B5EF4-FFF2-40B4-BE49-F238E27FC236}">
                    <a16:creationId xmlns:a16="http://schemas.microsoft.com/office/drawing/2014/main" id="{1157F626-C39A-4508-B594-37F62C592F19}"/>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7" name="Rectangle 86">
                <a:extLst>
                  <a:ext uri="{FF2B5EF4-FFF2-40B4-BE49-F238E27FC236}">
                    <a16:creationId xmlns:a16="http://schemas.microsoft.com/office/drawing/2014/main" id="{A4E169C7-EC15-4BA5-9D4C-9AC2A1441605}"/>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8" name="Cube 87">
                <a:extLst>
                  <a:ext uri="{FF2B5EF4-FFF2-40B4-BE49-F238E27FC236}">
                    <a16:creationId xmlns:a16="http://schemas.microsoft.com/office/drawing/2014/main" id="{8B04C840-EA9C-4413-A1A3-3F6EA943C0B7}"/>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9" name="Rectangle: Rounded Corners 88">
                <a:extLst>
                  <a:ext uri="{FF2B5EF4-FFF2-40B4-BE49-F238E27FC236}">
                    <a16:creationId xmlns:a16="http://schemas.microsoft.com/office/drawing/2014/main" id="{C60E0175-4FDB-4B0B-A4C4-B0FAAF2048D3}"/>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0" name="Oval 89">
                <a:extLst>
                  <a:ext uri="{FF2B5EF4-FFF2-40B4-BE49-F238E27FC236}">
                    <a16:creationId xmlns:a16="http://schemas.microsoft.com/office/drawing/2014/main" id="{6D1106B1-E8F8-4C83-A076-73FC1E9F77CD}"/>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1" name="Oval 90">
                <a:extLst>
                  <a:ext uri="{FF2B5EF4-FFF2-40B4-BE49-F238E27FC236}">
                    <a16:creationId xmlns:a16="http://schemas.microsoft.com/office/drawing/2014/main" id="{B138F816-3564-4AB9-ADB9-E1B9F3450D4C}"/>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60" name="TextBox 59">
              <a:extLst>
                <a:ext uri="{FF2B5EF4-FFF2-40B4-BE49-F238E27FC236}">
                  <a16:creationId xmlns:a16="http://schemas.microsoft.com/office/drawing/2014/main" id="{C5814BD8-FE5A-4C86-B7C0-A9EAE1B32CE6}"/>
                </a:ext>
              </a:extLst>
            </p:cNvPr>
            <p:cNvSpPr txBox="1"/>
            <p:nvPr/>
          </p:nvSpPr>
          <p:spPr>
            <a:xfrm>
              <a:off x="3415258" y="1811299"/>
              <a:ext cx="1266998" cy="334356"/>
            </a:xfrm>
            <a:prstGeom prst="rect">
              <a:avLst/>
            </a:prstGeom>
            <a:noFill/>
          </p:spPr>
          <p:txBody>
            <a:bodyPr wrap="square" rtlCol="0">
              <a:spAutoFit/>
            </a:bodyPr>
            <a:lstStyle/>
            <a:p>
              <a:r>
                <a:rPr lang="en-ZA" b="1" dirty="0"/>
                <a:t>-65mV</a:t>
              </a:r>
            </a:p>
          </p:txBody>
        </p:sp>
      </p:grpSp>
      <p:sp>
        <p:nvSpPr>
          <p:cNvPr id="92" name="Oval 91">
            <a:extLst>
              <a:ext uri="{FF2B5EF4-FFF2-40B4-BE49-F238E27FC236}">
                <a16:creationId xmlns:a16="http://schemas.microsoft.com/office/drawing/2014/main" id="{E516563D-1BC6-4538-BE0E-156A8D6CAE3B}"/>
              </a:ext>
            </a:extLst>
          </p:cNvPr>
          <p:cNvSpPr/>
          <p:nvPr/>
        </p:nvSpPr>
        <p:spPr>
          <a:xfrm>
            <a:off x="237019" y="3380092"/>
            <a:ext cx="1511373" cy="119159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3600" b="1" dirty="0"/>
              <a:t>Na +</a:t>
            </a:r>
          </a:p>
        </p:txBody>
      </p:sp>
      <p:sp>
        <p:nvSpPr>
          <p:cNvPr id="94" name="Oval 93">
            <a:extLst>
              <a:ext uri="{FF2B5EF4-FFF2-40B4-BE49-F238E27FC236}">
                <a16:creationId xmlns:a16="http://schemas.microsoft.com/office/drawing/2014/main" id="{E2AE5528-DF88-41F9-B550-7A96D95AB432}"/>
              </a:ext>
            </a:extLst>
          </p:cNvPr>
          <p:cNvSpPr/>
          <p:nvPr/>
        </p:nvSpPr>
        <p:spPr>
          <a:xfrm>
            <a:off x="270886" y="4701996"/>
            <a:ext cx="1511373" cy="1191597"/>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3600" b="1" dirty="0"/>
              <a:t>K +</a:t>
            </a:r>
          </a:p>
        </p:txBody>
      </p:sp>
      <p:sp>
        <p:nvSpPr>
          <p:cNvPr id="95" name="Oval 94">
            <a:extLst>
              <a:ext uri="{FF2B5EF4-FFF2-40B4-BE49-F238E27FC236}">
                <a16:creationId xmlns:a16="http://schemas.microsoft.com/office/drawing/2014/main" id="{E4BF5392-5A28-4128-BCF5-2AFA62A6DA07}"/>
              </a:ext>
            </a:extLst>
          </p:cNvPr>
          <p:cNvSpPr/>
          <p:nvPr/>
        </p:nvSpPr>
        <p:spPr>
          <a:xfrm>
            <a:off x="1786476" y="3990843"/>
            <a:ext cx="1511373" cy="119159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3600" b="1" dirty="0"/>
              <a:t>Cl -</a:t>
            </a:r>
          </a:p>
        </p:txBody>
      </p:sp>
      <p:sp>
        <p:nvSpPr>
          <p:cNvPr id="96" name="Oval 95">
            <a:extLst>
              <a:ext uri="{FF2B5EF4-FFF2-40B4-BE49-F238E27FC236}">
                <a16:creationId xmlns:a16="http://schemas.microsoft.com/office/drawing/2014/main" id="{4A1A49D6-304A-4005-9DF0-5F18DD7EAD9B}"/>
              </a:ext>
            </a:extLst>
          </p:cNvPr>
          <p:cNvSpPr/>
          <p:nvPr/>
        </p:nvSpPr>
        <p:spPr>
          <a:xfrm>
            <a:off x="4592315" y="5802706"/>
            <a:ext cx="256971" cy="283955"/>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97" name="Oval 96">
            <a:extLst>
              <a:ext uri="{FF2B5EF4-FFF2-40B4-BE49-F238E27FC236}">
                <a16:creationId xmlns:a16="http://schemas.microsoft.com/office/drawing/2014/main" id="{7181C048-F7A8-47B0-B244-03791801FCFC}"/>
              </a:ext>
            </a:extLst>
          </p:cNvPr>
          <p:cNvSpPr/>
          <p:nvPr/>
        </p:nvSpPr>
        <p:spPr>
          <a:xfrm>
            <a:off x="5102971" y="5842822"/>
            <a:ext cx="256971" cy="283955"/>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98" name="Oval 97">
            <a:extLst>
              <a:ext uri="{FF2B5EF4-FFF2-40B4-BE49-F238E27FC236}">
                <a16:creationId xmlns:a16="http://schemas.microsoft.com/office/drawing/2014/main" id="{4691865C-5170-474B-AC9C-91E80B492ACF}"/>
              </a:ext>
            </a:extLst>
          </p:cNvPr>
          <p:cNvSpPr/>
          <p:nvPr/>
        </p:nvSpPr>
        <p:spPr>
          <a:xfrm>
            <a:off x="5610341" y="5761903"/>
            <a:ext cx="256971" cy="283955"/>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99" name="Oval 98">
            <a:extLst>
              <a:ext uri="{FF2B5EF4-FFF2-40B4-BE49-F238E27FC236}">
                <a16:creationId xmlns:a16="http://schemas.microsoft.com/office/drawing/2014/main" id="{51FE41A3-1E07-4F16-BB0C-A2345B55E6C9}"/>
              </a:ext>
            </a:extLst>
          </p:cNvPr>
          <p:cNvSpPr/>
          <p:nvPr/>
        </p:nvSpPr>
        <p:spPr>
          <a:xfrm>
            <a:off x="5975807" y="5368235"/>
            <a:ext cx="256971" cy="283955"/>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100" name="Oval 99">
            <a:extLst>
              <a:ext uri="{FF2B5EF4-FFF2-40B4-BE49-F238E27FC236}">
                <a16:creationId xmlns:a16="http://schemas.microsoft.com/office/drawing/2014/main" id="{1D22BC76-70F8-42A8-ADC9-C2560B0CB727}"/>
              </a:ext>
            </a:extLst>
          </p:cNvPr>
          <p:cNvSpPr/>
          <p:nvPr/>
        </p:nvSpPr>
        <p:spPr>
          <a:xfrm>
            <a:off x="5201517" y="5040462"/>
            <a:ext cx="256971" cy="28395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101" name="Oval 100">
            <a:extLst>
              <a:ext uri="{FF2B5EF4-FFF2-40B4-BE49-F238E27FC236}">
                <a16:creationId xmlns:a16="http://schemas.microsoft.com/office/drawing/2014/main" id="{A51D76A3-FABF-4981-AD79-304ED2B01578}"/>
              </a:ext>
            </a:extLst>
          </p:cNvPr>
          <p:cNvSpPr/>
          <p:nvPr/>
        </p:nvSpPr>
        <p:spPr>
          <a:xfrm>
            <a:off x="4744715" y="5955106"/>
            <a:ext cx="256971" cy="283955"/>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102" name="Oval 101">
            <a:extLst>
              <a:ext uri="{FF2B5EF4-FFF2-40B4-BE49-F238E27FC236}">
                <a16:creationId xmlns:a16="http://schemas.microsoft.com/office/drawing/2014/main" id="{C94621DE-E7AC-4269-900D-FDA57F73A766}"/>
              </a:ext>
            </a:extLst>
          </p:cNvPr>
          <p:cNvSpPr/>
          <p:nvPr/>
        </p:nvSpPr>
        <p:spPr>
          <a:xfrm>
            <a:off x="4769293" y="5270070"/>
            <a:ext cx="256971" cy="28395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103" name="Oval 102">
            <a:extLst>
              <a:ext uri="{FF2B5EF4-FFF2-40B4-BE49-F238E27FC236}">
                <a16:creationId xmlns:a16="http://schemas.microsoft.com/office/drawing/2014/main" id="{2FDF69A9-9002-4DA8-9381-92E114EA86B4}"/>
              </a:ext>
            </a:extLst>
          </p:cNvPr>
          <p:cNvSpPr/>
          <p:nvPr/>
        </p:nvSpPr>
        <p:spPr>
          <a:xfrm>
            <a:off x="5530978" y="5231969"/>
            <a:ext cx="256971" cy="28395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104" name="Oval 103">
            <a:extLst>
              <a:ext uri="{FF2B5EF4-FFF2-40B4-BE49-F238E27FC236}">
                <a16:creationId xmlns:a16="http://schemas.microsoft.com/office/drawing/2014/main" id="{278CA839-C929-4A3C-82CC-1136F1E7FAC5}"/>
              </a:ext>
            </a:extLst>
          </p:cNvPr>
          <p:cNvSpPr/>
          <p:nvPr/>
        </p:nvSpPr>
        <p:spPr>
          <a:xfrm>
            <a:off x="4152971" y="5253649"/>
            <a:ext cx="256971" cy="28395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106" name="Equals 105">
            <a:extLst>
              <a:ext uri="{FF2B5EF4-FFF2-40B4-BE49-F238E27FC236}">
                <a16:creationId xmlns:a16="http://schemas.microsoft.com/office/drawing/2014/main" id="{8D3DA3F2-B721-4107-8F5F-BB2B00CFD495}"/>
              </a:ext>
            </a:extLst>
          </p:cNvPr>
          <p:cNvSpPr/>
          <p:nvPr/>
        </p:nvSpPr>
        <p:spPr>
          <a:xfrm>
            <a:off x="10153056" y="2542718"/>
            <a:ext cx="626835" cy="667611"/>
          </a:xfrm>
          <a:prstGeom prst="mathEqual">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solidFill>
                <a:schemeClr val="tx1"/>
              </a:solidFill>
            </a:endParaRPr>
          </a:p>
        </p:txBody>
      </p:sp>
      <p:sp>
        <p:nvSpPr>
          <p:cNvPr id="107" name="Equals 106">
            <a:extLst>
              <a:ext uri="{FF2B5EF4-FFF2-40B4-BE49-F238E27FC236}">
                <a16:creationId xmlns:a16="http://schemas.microsoft.com/office/drawing/2014/main" id="{36AD1FC7-2A26-4B5B-BF76-D9510D1DDADD}"/>
              </a:ext>
            </a:extLst>
          </p:cNvPr>
          <p:cNvSpPr/>
          <p:nvPr/>
        </p:nvSpPr>
        <p:spPr>
          <a:xfrm>
            <a:off x="7845321" y="2553170"/>
            <a:ext cx="626835" cy="667611"/>
          </a:xfrm>
          <a:prstGeom prst="mathEqual">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solidFill>
                <a:schemeClr val="tx1"/>
              </a:solidFill>
            </a:endParaRPr>
          </a:p>
        </p:txBody>
      </p:sp>
    </p:spTree>
    <p:extLst>
      <p:ext uri="{BB962C8B-B14F-4D97-AF65-F5344CB8AC3E}">
        <p14:creationId xmlns:p14="http://schemas.microsoft.com/office/powerpoint/2010/main" val="29491602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Non-isopotential neurons</a:t>
            </a:r>
            <a:endParaRPr lang="en-ZA" b="1" dirty="0">
              <a:solidFill>
                <a:schemeClr val="bg1"/>
              </a:solidFill>
            </a:endParaRPr>
          </a:p>
        </p:txBody>
      </p:sp>
      <p:sp>
        <p:nvSpPr>
          <p:cNvPr id="3" name="TextBox 2">
            <a:extLst>
              <a:ext uri="{FF2B5EF4-FFF2-40B4-BE49-F238E27FC236}">
                <a16:creationId xmlns:a16="http://schemas.microsoft.com/office/drawing/2014/main" id="{EEE79E2C-ED47-4E6E-A800-F9BFBA42AAF2}"/>
              </a:ext>
            </a:extLst>
          </p:cNvPr>
          <p:cNvSpPr txBox="1"/>
          <p:nvPr/>
        </p:nvSpPr>
        <p:spPr>
          <a:xfrm>
            <a:off x="215376" y="1396372"/>
            <a:ext cx="11370391" cy="1569660"/>
          </a:xfrm>
          <a:prstGeom prst="rect">
            <a:avLst/>
          </a:prstGeom>
          <a:noFill/>
        </p:spPr>
        <p:txBody>
          <a:bodyPr wrap="square" rtlCol="0">
            <a:spAutoFit/>
          </a:bodyPr>
          <a:lstStyle/>
          <a:p>
            <a:pPr marL="342900" indent="-342900">
              <a:buFont typeface="Arial" panose="020B0604020202020204" pitchFamily="34" charset="0"/>
              <a:buChar char="•"/>
            </a:pPr>
            <a:r>
              <a:rPr lang="en-ZA" sz="3200" dirty="0"/>
              <a:t>In areas of </a:t>
            </a:r>
            <a:r>
              <a:rPr lang="en-ZA" sz="3200" b="1" dirty="0">
                <a:solidFill>
                  <a:srgbClr val="FF0000"/>
                </a:solidFill>
              </a:rPr>
              <a:t>rapid ionic change (e.g. dendritic spines) </a:t>
            </a:r>
            <a:r>
              <a:rPr lang="en-ZA" sz="3200" dirty="0"/>
              <a:t>the assumption of constant ionic reversal potentials is </a:t>
            </a:r>
            <a:r>
              <a:rPr lang="en-ZA" sz="3200" b="1" dirty="0">
                <a:solidFill>
                  <a:srgbClr val="FF0000"/>
                </a:solidFill>
              </a:rPr>
              <a:t>incorrect</a:t>
            </a:r>
          </a:p>
          <a:p>
            <a:pPr marL="342900" indent="-342900">
              <a:buFont typeface="Arial" panose="020B0604020202020204" pitchFamily="34" charset="0"/>
              <a:buChar char="•"/>
            </a:pPr>
            <a:endParaRPr lang="en-ZA" sz="3200" b="1" dirty="0"/>
          </a:p>
        </p:txBody>
      </p:sp>
      <p:sp>
        <p:nvSpPr>
          <p:cNvPr id="8" name="Rectangle: Rounded Corners 7">
            <a:extLst>
              <a:ext uri="{FF2B5EF4-FFF2-40B4-BE49-F238E27FC236}">
                <a16:creationId xmlns:a16="http://schemas.microsoft.com/office/drawing/2014/main" id="{1A40DB8C-94AA-4A45-8FD1-8750980F0FB8}"/>
              </a:ext>
            </a:extLst>
          </p:cNvPr>
          <p:cNvSpPr/>
          <p:nvPr/>
        </p:nvSpPr>
        <p:spPr>
          <a:xfrm>
            <a:off x="3586092" y="4126995"/>
            <a:ext cx="1863326" cy="1480969"/>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0" name="Oval 9">
            <a:extLst>
              <a:ext uri="{FF2B5EF4-FFF2-40B4-BE49-F238E27FC236}">
                <a16:creationId xmlns:a16="http://schemas.microsoft.com/office/drawing/2014/main" id="{15AB514D-9070-437D-A244-E5D621E00040}"/>
              </a:ext>
            </a:extLst>
          </p:cNvPr>
          <p:cNvSpPr/>
          <p:nvPr/>
        </p:nvSpPr>
        <p:spPr>
          <a:xfrm>
            <a:off x="5048099" y="5015661"/>
            <a:ext cx="256971" cy="28395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11" name="Oval 10">
            <a:extLst>
              <a:ext uri="{FF2B5EF4-FFF2-40B4-BE49-F238E27FC236}">
                <a16:creationId xmlns:a16="http://schemas.microsoft.com/office/drawing/2014/main" id="{513E8D64-02FC-45E2-B43C-5B8887845DE7}"/>
              </a:ext>
            </a:extLst>
          </p:cNvPr>
          <p:cNvSpPr/>
          <p:nvPr/>
        </p:nvSpPr>
        <p:spPr>
          <a:xfrm>
            <a:off x="3961944" y="4805373"/>
            <a:ext cx="256971" cy="28395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12" name="Oval 11">
            <a:extLst>
              <a:ext uri="{FF2B5EF4-FFF2-40B4-BE49-F238E27FC236}">
                <a16:creationId xmlns:a16="http://schemas.microsoft.com/office/drawing/2014/main" id="{C88107B6-CBF0-4628-B8C5-D50E3E25AF35}"/>
              </a:ext>
            </a:extLst>
          </p:cNvPr>
          <p:cNvSpPr/>
          <p:nvPr/>
        </p:nvSpPr>
        <p:spPr>
          <a:xfrm>
            <a:off x="4697027" y="3698675"/>
            <a:ext cx="256971" cy="28395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13" name="Oval 12">
            <a:extLst>
              <a:ext uri="{FF2B5EF4-FFF2-40B4-BE49-F238E27FC236}">
                <a16:creationId xmlns:a16="http://schemas.microsoft.com/office/drawing/2014/main" id="{5BAE1568-51CE-44EF-90E6-5A44BD617906}"/>
              </a:ext>
            </a:extLst>
          </p:cNvPr>
          <p:cNvSpPr/>
          <p:nvPr/>
        </p:nvSpPr>
        <p:spPr>
          <a:xfrm>
            <a:off x="4419144" y="4656228"/>
            <a:ext cx="256971" cy="28395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14" name="Oval 13">
            <a:extLst>
              <a:ext uri="{FF2B5EF4-FFF2-40B4-BE49-F238E27FC236}">
                <a16:creationId xmlns:a16="http://schemas.microsoft.com/office/drawing/2014/main" id="{00033FCD-BCA6-456B-A645-DB1EBA5988FE}"/>
              </a:ext>
            </a:extLst>
          </p:cNvPr>
          <p:cNvSpPr/>
          <p:nvPr/>
        </p:nvSpPr>
        <p:spPr>
          <a:xfrm>
            <a:off x="4420724" y="4297587"/>
            <a:ext cx="256971" cy="28395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pic>
        <p:nvPicPr>
          <p:cNvPr id="4098" name="Picture 2" descr="Dendritic Spines | The MIT Press">
            <a:extLst>
              <a:ext uri="{FF2B5EF4-FFF2-40B4-BE49-F238E27FC236}">
                <a16:creationId xmlns:a16="http://schemas.microsoft.com/office/drawing/2014/main" id="{06C2232F-6DC0-4ED6-A655-6E1364C99FE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4040"/>
          <a:stretch/>
        </p:blipFill>
        <p:spPr bwMode="auto">
          <a:xfrm>
            <a:off x="7868501" y="2949739"/>
            <a:ext cx="2848757" cy="2936772"/>
          </a:xfrm>
          <a:prstGeom prst="rect">
            <a:avLst/>
          </a:prstGeom>
          <a:noFill/>
          <a:extLst>
            <a:ext uri="{909E8E84-426E-40DD-AFC4-6F175D3DCCD1}">
              <a14:hiddenFill xmlns:a14="http://schemas.microsoft.com/office/drawing/2010/main">
                <a:solidFill>
                  <a:srgbClr val="FFFFFF"/>
                </a:solidFill>
              </a14:hiddenFill>
            </a:ext>
          </a:extLst>
        </p:spPr>
      </p:pic>
      <p:sp>
        <p:nvSpPr>
          <p:cNvPr id="15" name="Line 101">
            <a:extLst>
              <a:ext uri="{FF2B5EF4-FFF2-40B4-BE49-F238E27FC236}">
                <a16:creationId xmlns:a16="http://schemas.microsoft.com/office/drawing/2014/main" id="{F469EEC1-2DBA-4CF2-A639-A8F87CB1082A}"/>
              </a:ext>
            </a:extLst>
          </p:cNvPr>
          <p:cNvSpPr>
            <a:spLocks noChangeShapeType="1"/>
          </p:cNvSpPr>
          <p:nvPr/>
        </p:nvSpPr>
        <p:spPr bwMode="auto">
          <a:xfrm>
            <a:off x="6096000" y="3596292"/>
            <a:ext cx="2904485" cy="595311"/>
          </a:xfrm>
          <a:prstGeom prst="line">
            <a:avLst/>
          </a:prstGeom>
          <a:noFill/>
          <a:ln w="19050">
            <a:solidFill>
              <a:srgbClr val="800000"/>
            </a:solidFill>
            <a:prstDash val="dash"/>
            <a:round/>
            <a:headEnd/>
            <a:tailEnd/>
          </a:ln>
        </p:spPr>
        <p:txBody>
          <a:bodyPr/>
          <a:lstStyle/>
          <a:p>
            <a:endParaRPr lang="en-GB"/>
          </a:p>
        </p:txBody>
      </p:sp>
      <p:sp>
        <p:nvSpPr>
          <p:cNvPr id="17" name="Rectangle 97">
            <a:extLst>
              <a:ext uri="{FF2B5EF4-FFF2-40B4-BE49-F238E27FC236}">
                <a16:creationId xmlns:a16="http://schemas.microsoft.com/office/drawing/2014/main" id="{900529E9-D0F4-4E94-9E93-9FB25006257B}"/>
              </a:ext>
            </a:extLst>
          </p:cNvPr>
          <p:cNvSpPr>
            <a:spLocks noChangeArrowheads="1"/>
          </p:cNvSpPr>
          <p:nvPr/>
        </p:nvSpPr>
        <p:spPr bwMode="auto">
          <a:xfrm>
            <a:off x="8988635" y="4191603"/>
            <a:ext cx="457200" cy="301625"/>
          </a:xfrm>
          <a:prstGeom prst="rect">
            <a:avLst/>
          </a:prstGeom>
          <a:noFill/>
          <a:ln w="57150">
            <a:solidFill>
              <a:srgbClr val="FF0000"/>
            </a:solidFill>
            <a:prstDash val="dash"/>
            <a:miter lim="800000"/>
            <a:headEnd/>
            <a:tailEnd/>
          </a:ln>
        </p:spPr>
        <p:txBody>
          <a:bodyPr wrap="none" anchor="ctr"/>
          <a:lstStyle/>
          <a:p>
            <a:endParaRPr lang="en-GB"/>
          </a:p>
        </p:txBody>
      </p:sp>
      <p:sp>
        <p:nvSpPr>
          <p:cNvPr id="18" name="Line 101">
            <a:extLst>
              <a:ext uri="{FF2B5EF4-FFF2-40B4-BE49-F238E27FC236}">
                <a16:creationId xmlns:a16="http://schemas.microsoft.com/office/drawing/2014/main" id="{E0DF3BD7-6AF4-4C17-8156-490002953D76}"/>
              </a:ext>
            </a:extLst>
          </p:cNvPr>
          <p:cNvSpPr>
            <a:spLocks noChangeShapeType="1"/>
          </p:cNvSpPr>
          <p:nvPr/>
        </p:nvSpPr>
        <p:spPr bwMode="auto">
          <a:xfrm flipV="1">
            <a:off x="6096000" y="4493227"/>
            <a:ext cx="2892635" cy="595310"/>
          </a:xfrm>
          <a:prstGeom prst="line">
            <a:avLst/>
          </a:prstGeom>
          <a:noFill/>
          <a:ln w="19050">
            <a:solidFill>
              <a:srgbClr val="800000"/>
            </a:solidFill>
            <a:prstDash val="dash"/>
            <a:round/>
            <a:headEnd/>
            <a:tailEnd/>
          </a:ln>
        </p:spPr>
        <p:txBody>
          <a:bodyPr/>
          <a:lstStyle/>
          <a:p>
            <a:endParaRPr lang="en-GB"/>
          </a:p>
        </p:txBody>
      </p:sp>
      <p:sp>
        <p:nvSpPr>
          <p:cNvPr id="19" name="Rectangle 99">
            <a:extLst>
              <a:ext uri="{FF2B5EF4-FFF2-40B4-BE49-F238E27FC236}">
                <a16:creationId xmlns:a16="http://schemas.microsoft.com/office/drawing/2014/main" id="{85F8DA45-E701-45ED-B92E-3FA4089744ED}"/>
              </a:ext>
            </a:extLst>
          </p:cNvPr>
          <p:cNvSpPr>
            <a:spLocks noChangeArrowheads="1"/>
          </p:cNvSpPr>
          <p:nvPr/>
        </p:nvSpPr>
        <p:spPr bwMode="auto">
          <a:xfrm>
            <a:off x="331088" y="2982722"/>
            <a:ext cx="5925047" cy="3401498"/>
          </a:xfrm>
          <a:prstGeom prst="rect">
            <a:avLst/>
          </a:prstGeom>
          <a:noFill/>
          <a:ln w="19050">
            <a:solidFill>
              <a:srgbClr val="800000"/>
            </a:solidFill>
            <a:prstDash val="dash"/>
            <a:miter lim="800000"/>
            <a:headEnd/>
            <a:tailEnd/>
          </a:ln>
        </p:spPr>
        <p:txBody>
          <a:bodyPr wrap="none" anchor="ctr"/>
          <a:lstStyle/>
          <a:p>
            <a:endParaRPr lang="en-GB"/>
          </a:p>
        </p:txBody>
      </p:sp>
      <p:grpSp>
        <p:nvGrpSpPr>
          <p:cNvPr id="20" name="Group 19">
            <a:extLst>
              <a:ext uri="{FF2B5EF4-FFF2-40B4-BE49-F238E27FC236}">
                <a16:creationId xmlns:a16="http://schemas.microsoft.com/office/drawing/2014/main" id="{A11E49DB-099C-4A46-A2E3-91DDF7B129AF}"/>
              </a:ext>
            </a:extLst>
          </p:cNvPr>
          <p:cNvGrpSpPr/>
          <p:nvPr/>
        </p:nvGrpSpPr>
        <p:grpSpPr>
          <a:xfrm>
            <a:off x="4869573" y="2629893"/>
            <a:ext cx="2784254" cy="2192703"/>
            <a:chOff x="2463190" y="1494730"/>
            <a:chExt cx="2219066" cy="1985053"/>
          </a:xfrm>
        </p:grpSpPr>
        <p:grpSp>
          <p:nvGrpSpPr>
            <p:cNvPr id="21" name="Group 20">
              <a:extLst>
                <a:ext uri="{FF2B5EF4-FFF2-40B4-BE49-F238E27FC236}">
                  <a16:creationId xmlns:a16="http://schemas.microsoft.com/office/drawing/2014/main" id="{CF3A6E4F-F8AB-4A95-BD93-4694961096F5}"/>
                </a:ext>
              </a:extLst>
            </p:cNvPr>
            <p:cNvGrpSpPr/>
            <p:nvPr/>
          </p:nvGrpSpPr>
          <p:grpSpPr>
            <a:xfrm>
              <a:off x="2463190" y="1494730"/>
              <a:ext cx="1994727" cy="1985053"/>
              <a:chOff x="2391938" y="1031592"/>
              <a:chExt cx="1994727" cy="1985053"/>
            </a:xfrm>
          </p:grpSpPr>
          <p:sp>
            <p:nvSpPr>
              <p:cNvPr id="23" name="Freeform: Shape 22">
                <a:extLst>
                  <a:ext uri="{FF2B5EF4-FFF2-40B4-BE49-F238E27FC236}">
                    <a16:creationId xmlns:a16="http://schemas.microsoft.com/office/drawing/2014/main" id="{824F64CA-ABFE-45F3-9698-77E7DDD1E93B}"/>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24" name="Freeform: Shape 23">
                <a:extLst>
                  <a:ext uri="{FF2B5EF4-FFF2-40B4-BE49-F238E27FC236}">
                    <a16:creationId xmlns:a16="http://schemas.microsoft.com/office/drawing/2014/main" id="{11D22416-F620-4AA4-85E1-1245F4DAA1F4}"/>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25" name="Rectangle 24">
                <a:extLst>
                  <a:ext uri="{FF2B5EF4-FFF2-40B4-BE49-F238E27FC236}">
                    <a16:creationId xmlns:a16="http://schemas.microsoft.com/office/drawing/2014/main" id="{F8EEA195-62B6-461C-9C61-CD3990B61AB6}"/>
                  </a:ext>
                </a:extLst>
              </p:cNvPr>
              <p:cNvSpPr/>
              <p:nvPr/>
            </p:nvSpPr>
            <p:spPr>
              <a:xfrm flipV="1">
                <a:off x="2391938" y="2717291"/>
                <a:ext cx="755602" cy="9684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26" name="Rectangle 25">
                <a:extLst>
                  <a:ext uri="{FF2B5EF4-FFF2-40B4-BE49-F238E27FC236}">
                    <a16:creationId xmlns:a16="http://schemas.microsoft.com/office/drawing/2014/main" id="{E88A7F58-24AA-455F-A516-82030D6006CB}"/>
                  </a:ext>
                </a:extLst>
              </p:cNvPr>
              <p:cNvSpPr/>
              <p:nvPr/>
            </p:nvSpPr>
            <p:spPr>
              <a:xfrm flipH="1">
                <a:off x="2947637" y="2912895"/>
                <a:ext cx="358919" cy="103750"/>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7" name="Cube 26">
                <a:extLst>
                  <a:ext uri="{FF2B5EF4-FFF2-40B4-BE49-F238E27FC236}">
                    <a16:creationId xmlns:a16="http://schemas.microsoft.com/office/drawing/2014/main" id="{627A00F7-BE4C-47DE-8743-A1E412156344}"/>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8" name="Rectangle: Rounded Corners 27">
                <a:extLst>
                  <a:ext uri="{FF2B5EF4-FFF2-40B4-BE49-F238E27FC236}">
                    <a16:creationId xmlns:a16="http://schemas.microsoft.com/office/drawing/2014/main" id="{15E085A8-00F4-4B8B-98E8-CF66CA83C9F8}"/>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9" name="Oval 28">
                <a:extLst>
                  <a:ext uri="{FF2B5EF4-FFF2-40B4-BE49-F238E27FC236}">
                    <a16:creationId xmlns:a16="http://schemas.microsoft.com/office/drawing/2014/main" id="{B0261676-22C9-4E37-BFA2-7453B13214F2}"/>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0" name="Oval 29">
                <a:extLst>
                  <a:ext uri="{FF2B5EF4-FFF2-40B4-BE49-F238E27FC236}">
                    <a16:creationId xmlns:a16="http://schemas.microsoft.com/office/drawing/2014/main" id="{56C2184D-C3BA-4087-A027-5B0941892F03}"/>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22" name="TextBox 21">
              <a:extLst>
                <a:ext uri="{FF2B5EF4-FFF2-40B4-BE49-F238E27FC236}">
                  <a16:creationId xmlns:a16="http://schemas.microsoft.com/office/drawing/2014/main" id="{2742AEB2-62E6-417B-B890-952045FDB471}"/>
                </a:ext>
              </a:extLst>
            </p:cNvPr>
            <p:cNvSpPr txBox="1"/>
            <p:nvPr/>
          </p:nvSpPr>
          <p:spPr>
            <a:xfrm>
              <a:off x="3415258" y="1811299"/>
              <a:ext cx="1266998" cy="334356"/>
            </a:xfrm>
            <a:prstGeom prst="rect">
              <a:avLst/>
            </a:prstGeom>
            <a:noFill/>
          </p:spPr>
          <p:txBody>
            <a:bodyPr wrap="square" rtlCol="0">
              <a:spAutoFit/>
            </a:bodyPr>
            <a:lstStyle/>
            <a:p>
              <a:r>
                <a:rPr lang="en-ZA" b="1" dirty="0"/>
                <a:t>-65mV</a:t>
              </a:r>
            </a:p>
          </p:txBody>
        </p:sp>
      </p:grpSp>
      <p:sp>
        <p:nvSpPr>
          <p:cNvPr id="16" name="TextBox 15">
            <a:extLst>
              <a:ext uri="{FF2B5EF4-FFF2-40B4-BE49-F238E27FC236}">
                <a16:creationId xmlns:a16="http://schemas.microsoft.com/office/drawing/2014/main" id="{93408D24-0302-4F4A-A7A9-2E81C17662B1}"/>
              </a:ext>
            </a:extLst>
          </p:cNvPr>
          <p:cNvSpPr txBox="1"/>
          <p:nvPr/>
        </p:nvSpPr>
        <p:spPr>
          <a:xfrm>
            <a:off x="8463277" y="5984110"/>
            <a:ext cx="1965115" cy="400110"/>
          </a:xfrm>
          <a:prstGeom prst="rect">
            <a:avLst/>
          </a:prstGeom>
          <a:noFill/>
        </p:spPr>
        <p:txBody>
          <a:bodyPr wrap="square" rtlCol="0">
            <a:spAutoFit/>
          </a:bodyPr>
          <a:lstStyle/>
          <a:p>
            <a:r>
              <a:rPr lang="en-ZA" sz="2000" b="1" dirty="0"/>
              <a:t>Dendritic Spines</a:t>
            </a:r>
          </a:p>
        </p:txBody>
      </p:sp>
      <p:sp>
        <p:nvSpPr>
          <p:cNvPr id="33" name="Explosion: 8 Points 32">
            <a:extLst>
              <a:ext uri="{FF2B5EF4-FFF2-40B4-BE49-F238E27FC236}">
                <a16:creationId xmlns:a16="http://schemas.microsoft.com/office/drawing/2014/main" id="{930B85C1-73F9-414C-B20E-254223E796DA}"/>
              </a:ext>
            </a:extLst>
          </p:cNvPr>
          <p:cNvSpPr/>
          <p:nvPr/>
        </p:nvSpPr>
        <p:spPr>
          <a:xfrm>
            <a:off x="5900572" y="2781197"/>
            <a:ext cx="1307176" cy="789206"/>
          </a:xfrm>
          <a:prstGeom prst="irregularSeal1">
            <a:avLst/>
          </a:prstGeom>
          <a:solidFill>
            <a:srgbClr val="FFFF00"/>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cxnSp>
        <p:nvCxnSpPr>
          <p:cNvPr id="37" name="Straight Connector 36">
            <a:extLst>
              <a:ext uri="{FF2B5EF4-FFF2-40B4-BE49-F238E27FC236}">
                <a16:creationId xmlns:a16="http://schemas.microsoft.com/office/drawing/2014/main" id="{B782CD68-ADBD-4814-BA2D-03A0368A2746}"/>
              </a:ext>
            </a:extLst>
          </p:cNvPr>
          <p:cNvCxnSpPr>
            <a:cxnSpLocks/>
            <a:stCxn id="38" idx="3"/>
            <a:endCxn id="8" idx="1"/>
          </p:cNvCxnSpPr>
          <p:nvPr/>
        </p:nvCxnSpPr>
        <p:spPr>
          <a:xfrm flipV="1">
            <a:off x="2982190" y="4867480"/>
            <a:ext cx="603902" cy="13489"/>
          </a:xfrm>
          <a:prstGeom prst="line">
            <a:avLst/>
          </a:prstGeom>
          <a:ln w="57150"/>
        </p:spPr>
        <p:style>
          <a:lnRef idx="1">
            <a:schemeClr val="dk1"/>
          </a:lnRef>
          <a:fillRef idx="0">
            <a:schemeClr val="dk1"/>
          </a:fillRef>
          <a:effectRef idx="0">
            <a:schemeClr val="dk1"/>
          </a:effectRef>
          <a:fontRef idx="minor">
            <a:schemeClr val="tx1"/>
          </a:fontRef>
        </p:style>
      </p:cxnSp>
      <p:sp>
        <p:nvSpPr>
          <p:cNvPr id="38" name="Rectangle: Rounded Corners 37">
            <a:extLst>
              <a:ext uri="{FF2B5EF4-FFF2-40B4-BE49-F238E27FC236}">
                <a16:creationId xmlns:a16="http://schemas.microsoft.com/office/drawing/2014/main" id="{87D57E92-7148-4FBB-98E0-BED976709B8C}"/>
              </a:ext>
            </a:extLst>
          </p:cNvPr>
          <p:cNvSpPr/>
          <p:nvPr/>
        </p:nvSpPr>
        <p:spPr>
          <a:xfrm>
            <a:off x="1118864" y="4140484"/>
            <a:ext cx="1863326" cy="1480969"/>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nvGrpSpPr>
          <p:cNvPr id="39" name="Group 38">
            <a:extLst>
              <a:ext uri="{FF2B5EF4-FFF2-40B4-BE49-F238E27FC236}">
                <a16:creationId xmlns:a16="http://schemas.microsoft.com/office/drawing/2014/main" id="{CEDE1631-1E84-4D32-8050-182240FE1069}"/>
              </a:ext>
            </a:extLst>
          </p:cNvPr>
          <p:cNvGrpSpPr/>
          <p:nvPr/>
        </p:nvGrpSpPr>
        <p:grpSpPr>
          <a:xfrm flipH="1">
            <a:off x="258335" y="2667209"/>
            <a:ext cx="1981287" cy="2140234"/>
            <a:chOff x="2878820" y="1494730"/>
            <a:chExt cx="1579097" cy="1937553"/>
          </a:xfrm>
        </p:grpSpPr>
        <p:grpSp>
          <p:nvGrpSpPr>
            <p:cNvPr id="40" name="Group 39">
              <a:extLst>
                <a:ext uri="{FF2B5EF4-FFF2-40B4-BE49-F238E27FC236}">
                  <a16:creationId xmlns:a16="http://schemas.microsoft.com/office/drawing/2014/main" id="{4ECA0CB2-BD3A-42FB-87E4-B8BC59D7828B}"/>
                </a:ext>
              </a:extLst>
            </p:cNvPr>
            <p:cNvGrpSpPr/>
            <p:nvPr/>
          </p:nvGrpSpPr>
          <p:grpSpPr>
            <a:xfrm>
              <a:off x="3341792" y="1494730"/>
              <a:ext cx="1116125" cy="1937553"/>
              <a:chOff x="3270540" y="1031592"/>
              <a:chExt cx="1116125" cy="1937553"/>
            </a:xfrm>
          </p:grpSpPr>
          <p:sp>
            <p:nvSpPr>
              <p:cNvPr id="42" name="Freeform: Shape 41">
                <a:extLst>
                  <a:ext uri="{FF2B5EF4-FFF2-40B4-BE49-F238E27FC236}">
                    <a16:creationId xmlns:a16="http://schemas.microsoft.com/office/drawing/2014/main" id="{E05D7B12-F291-4A8C-8ED6-D03C450EC24F}"/>
                  </a:ext>
                </a:extLst>
              </p:cNvPr>
              <p:cNvSpPr/>
              <p:nvPr/>
            </p:nvSpPr>
            <p:spPr>
              <a:xfrm flipH="1">
                <a:off x="3466125" y="1891309"/>
                <a:ext cx="623586" cy="899393"/>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7064"/>
                  <a:gd name="connsiteY0" fmla="*/ 1515239 h 1515239"/>
                  <a:gd name="connsiteX1" fmla="*/ 9318 w 697064"/>
                  <a:gd name="connsiteY1" fmla="*/ 790844 h 1515239"/>
                  <a:gd name="connsiteX2" fmla="*/ 460580 w 697064"/>
                  <a:gd name="connsiteY2" fmla="*/ 778969 h 1515239"/>
                  <a:gd name="connsiteX3" fmla="*/ 697064 w 697064"/>
                  <a:gd name="connsiteY3" fmla="*/ 0 h 1515239"/>
                </a:gdLst>
                <a:ahLst/>
                <a:cxnLst>
                  <a:cxn ang="0">
                    <a:pos x="connsiteX0" y="connsiteY0"/>
                  </a:cxn>
                  <a:cxn ang="0">
                    <a:pos x="connsiteX1" y="connsiteY1"/>
                  </a:cxn>
                  <a:cxn ang="0">
                    <a:pos x="connsiteX2" y="connsiteY2"/>
                  </a:cxn>
                  <a:cxn ang="0">
                    <a:pos x="connsiteX3" y="connsiteY3"/>
                  </a:cxn>
                </a:cxnLst>
                <a:rect l="l" t="t" r="r" b="b"/>
                <a:pathLst>
                  <a:path w="697064" h="1515239">
                    <a:moveTo>
                      <a:pt x="199323" y="1515239"/>
                    </a:moveTo>
                    <a:cubicBezTo>
                      <a:pt x="82549" y="1214397"/>
                      <a:pt x="-34225" y="913556"/>
                      <a:pt x="9318" y="790844"/>
                    </a:cubicBezTo>
                    <a:cubicBezTo>
                      <a:pt x="52861" y="668132"/>
                      <a:pt x="345956" y="910776"/>
                      <a:pt x="460580" y="778969"/>
                    </a:cubicBezTo>
                    <a:cubicBezTo>
                      <a:pt x="575204" y="647162"/>
                      <a:pt x="665397" y="41564"/>
                      <a:pt x="697064"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43" name="Freeform: Shape 42">
                <a:extLst>
                  <a:ext uri="{FF2B5EF4-FFF2-40B4-BE49-F238E27FC236}">
                    <a16:creationId xmlns:a16="http://schemas.microsoft.com/office/drawing/2014/main" id="{3CF8FC20-4EF5-431B-A3D1-0C476F3FE0A8}"/>
                  </a:ext>
                </a:extLst>
              </p:cNvPr>
              <p:cNvSpPr/>
              <p:nvPr/>
            </p:nvSpPr>
            <p:spPr>
              <a:xfrm flipH="1">
                <a:off x="3728853" y="1829114"/>
                <a:ext cx="599827"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46" name="Cube 45">
                <a:extLst>
                  <a:ext uri="{FF2B5EF4-FFF2-40B4-BE49-F238E27FC236}">
                    <a16:creationId xmlns:a16="http://schemas.microsoft.com/office/drawing/2014/main" id="{ADDBF15C-FB0F-418B-9A43-0C4780FFFA77}"/>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7" name="Rectangle: Rounded Corners 46">
                <a:extLst>
                  <a:ext uri="{FF2B5EF4-FFF2-40B4-BE49-F238E27FC236}">
                    <a16:creationId xmlns:a16="http://schemas.microsoft.com/office/drawing/2014/main" id="{9C14786E-0957-4308-B8EB-482EB08FCBAB}"/>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8" name="Oval 47">
                <a:extLst>
                  <a:ext uri="{FF2B5EF4-FFF2-40B4-BE49-F238E27FC236}">
                    <a16:creationId xmlns:a16="http://schemas.microsoft.com/office/drawing/2014/main" id="{D26CD131-A29E-4A98-8A36-022F1EB42DB7}"/>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9" name="Oval 48">
                <a:extLst>
                  <a:ext uri="{FF2B5EF4-FFF2-40B4-BE49-F238E27FC236}">
                    <a16:creationId xmlns:a16="http://schemas.microsoft.com/office/drawing/2014/main" id="{9291D559-FF83-4769-81D3-363AF3A83F1B}"/>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41" name="TextBox 40">
              <a:extLst>
                <a:ext uri="{FF2B5EF4-FFF2-40B4-BE49-F238E27FC236}">
                  <a16:creationId xmlns:a16="http://schemas.microsoft.com/office/drawing/2014/main" id="{35F2FAAB-A070-423D-B24A-4A468FC80564}"/>
                </a:ext>
              </a:extLst>
            </p:cNvPr>
            <p:cNvSpPr txBox="1"/>
            <p:nvPr/>
          </p:nvSpPr>
          <p:spPr>
            <a:xfrm>
              <a:off x="2878820" y="1796627"/>
              <a:ext cx="1266998" cy="334356"/>
            </a:xfrm>
            <a:prstGeom prst="rect">
              <a:avLst/>
            </a:prstGeom>
            <a:noFill/>
          </p:spPr>
          <p:txBody>
            <a:bodyPr wrap="square" rtlCol="0">
              <a:spAutoFit/>
            </a:bodyPr>
            <a:lstStyle/>
            <a:p>
              <a:r>
                <a:rPr lang="en-ZA" b="1" dirty="0"/>
                <a:t>-65mV</a:t>
              </a:r>
            </a:p>
          </p:txBody>
        </p:sp>
      </p:grpSp>
      <p:sp>
        <p:nvSpPr>
          <p:cNvPr id="50" name="Oval 49">
            <a:extLst>
              <a:ext uri="{FF2B5EF4-FFF2-40B4-BE49-F238E27FC236}">
                <a16:creationId xmlns:a16="http://schemas.microsoft.com/office/drawing/2014/main" id="{EB986400-9654-4657-BDAB-85DC82FB2987}"/>
              </a:ext>
            </a:extLst>
          </p:cNvPr>
          <p:cNvSpPr/>
          <p:nvPr/>
        </p:nvSpPr>
        <p:spPr>
          <a:xfrm>
            <a:off x="1952005" y="4243825"/>
            <a:ext cx="256971" cy="28395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52" name="Oval 51">
            <a:extLst>
              <a:ext uri="{FF2B5EF4-FFF2-40B4-BE49-F238E27FC236}">
                <a16:creationId xmlns:a16="http://schemas.microsoft.com/office/drawing/2014/main" id="{2C6C07CA-2DB6-4B39-9409-C8903B629400}"/>
              </a:ext>
            </a:extLst>
          </p:cNvPr>
          <p:cNvSpPr/>
          <p:nvPr/>
        </p:nvSpPr>
        <p:spPr>
          <a:xfrm>
            <a:off x="1996977" y="4962886"/>
            <a:ext cx="256971" cy="28395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53" name="Oval 52">
            <a:extLst>
              <a:ext uri="{FF2B5EF4-FFF2-40B4-BE49-F238E27FC236}">
                <a16:creationId xmlns:a16="http://schemas.microsoft.com/office/drawing/2014/main" id="{DC0FDB15-2D51-4C0E-BA2A-B24A2C39E05C}"/>
              </a:ext>
            </a:extLst>
          </p:cNvPr>
          <p:cNvSpPr/>
          <p:nvPr/>
        </p:nvSpPr>
        <p:spPr>
          <a:xfrm>
            <a:off x="2472783" y="4842209"/>
            <a:ext cx="256971" cy="28395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54" name="Oval 53">
            <a:extLst>
              <a:ext uri="{FF2B5EF4-FFF2-40B4-BE49-F238E27FC236}">
                <a16:creationId xmlns:a16="http://schemas.microsoft.com/office/drawing/2014/main" id="{D554672A-1899-49C4-8BD6-5DAA1D951197}"/>
              </a:ext>
            </a:extLst>
          </p:cNvPr>
          <p:cNvSpPr/>
          <p:nvPr/>
        </p:nvSpPr>
        <p:spPr>
          <a:xfrm>
            <a:off x="2358867" y="4228640"/>
            <a:ext cx="256971" cy="28395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2800" dirty="0"/>
          </a:p>
        </p:txBody>
      </p:sp>
      <p:sp>
        <p:nvSpPr>
          <p:cNvPr id="55" name="Explosion: 8 Points 54">
            <a:extLst>
              <a:ext uri="{FF2B5EF4-FFF2-40B4-BE49-F238E27FC236}">
                <a16:creationId xmlns:a16="http://schemas.microsoft.com/office/drawing/2014/main" id="{AC56E8C4-56BD-441D-A664-6CFD7A5593B3}"/>
              </a:ext>
            </a:extLst>
          </p:cNvPr>
          <p:cNvSpPr/>
          <p:nvPr/>
        </p:nvSpPr>
        <p:spPr>
          <a:xfrm>
            <a:off x="501533" y="2807086"/>
            <a:ext cx="1307176" cy="789206"/>
          </a:xfrm>
          <a:prstGeom prst="irregularSeal1">
            <a:avLst/>
          </a:prstGeom>
          <a:solidFill>
            <a:srgbClr val="FFFF00"/>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35" name="Not Equal 34">
            <a:extLst>
              <a:ext uri="{FF2B5EF4-FFF2-40B4-BE49-F238E27FC236}">
                <a16:creationId xmlns:a16="http://schemas.microsoft.com/office/drawing/2014/main" id="{21A97CBD-02CD-4EED-B45A-225D8D60F1BF}"/>
              </a:ext>
            </a:extLst>
          </p:cNvPr>
          <p:cNvSpPr/>
          <p:nvPr/>
        </p:nvSpPr>
        <p:spPr>
          <a:xfrm>
            <a:off x="2732457" y="2738043"/>
            <a:ext cx="1784973" cy="788872"/>
          </a:xfrm>
          <a:prstGeom prst="mathNotEqual">
            <a:avLst/>
          </a:prstGeom>
          <a:solidFill>
            <a:srgbClr val="FF0000"/>
          </a:solidFill>
          <a:ln>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solidFill>
                <a:schemeClr val="tx1"/>
              </a:solidFill>
            </a:endParaRPr>
          </a:p>
        </p:txBody>
      </p:sp>
      <p:sp>
        <p:nvSpPr>
          <p:cNvPr id="57" name="Rectangle 56">
            <a:extLst>
              <a:ext uri="{FF2B5EF4-FFF2-40B4-BE49-F238E27FC236}">
                <a16:creationId xmlns:a16="http://schemas.microsoft.com/office/drawing/2014/main" id="{90A07465-28C8-4993-8326-AB971EAFBBD5}"/>
              </a:ext>
            </a:extLst>
          </p:cNvPr>
          <p:cNvSpPr/>
          <p:nvPr/>
        </p:nvSpPr>
        <p:spPr>
          <a:xfrm flipV="1">
            <a:off x="803363" y="4539593"/>
            <a:ext cx="948051" cy="10697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58" name="Rectangle 57">
            <a:extLst>
              <a:ext uri="{FF2B5EF4-FFF2-40B4-BE49-F238E27FC236}">
                <a16:creationId xmlns:a16="http://schemas.microsoft.com/office/drawing/2014/main" id="{373A701E-E781-4F5C-8CF9-B496E25FCF25}"/>
              </a:ext>
            </a:extLst>
          </p:cNvPr>
          <p:cNvSpPr/>
          <p:nvPr/>
        </p:nvSpPr>
        <p:spPr>
          <a:xfrm flipH="1">
            <a:off x="518993" y="4745252"/>
            <a:ext cx="450334" cy="114603"/>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1113849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00456 0.01273 L -0.00456 0.01296 C -0.00495 0.01875 -0.0056 0.025 -0.0056 0.03125 C -0.00755 0.12847 -0.0026 0.09074 -0.00768 0.12755 C -0.00638 0.14236 -0.00742 0.13496 -0.00456 0.14977 L -0.00352 0.15533 C -0.00326 0.15718 -0.00247 0.1588 -0.00247 0.16088 L -0.00247 0.16459 L -0.03372 0.01088 L -0.01185 0.1794 L -0.04935 0.02014 " pathEditMode="relative" rAng="0" ptsTypes="AAAAAAAAAAA">
                                      <p:cBhvr>
                                        <p:cTn id="6" dur="2000" fill="hold"/>
                                        <p:tgtEl>
                                          <p:spTgt spid="10"/>
                                        </p:tgtEl>
                                        <p:attrNameLst>
                                          <p:attrName>ppt_x</p:attrName>
                                          <p:attrName>ppt_y</p:attrName>
                                        </p:attrNameLst>
                                      </p:cBhvr>
                                      <p:rCtr x="-2135" y="8241"/>
                                    </p:animMotion>
                                  </p:childTnLst>
                                </p:cTn>
                              </p:par>
                              <p:par>
                                <p:cTn id="7" presetID="0" presetClass="path" presetSubtype="0" accel="50000" decel="50000" fill="hold" grpId="0" nodeType="withEffect">
                                  <p:stCondLst>
                                    <p:cond delay="0"/>
                                  </p:stCondLst>
                                  <p:childTnLst>
                                    <p:animMotion origin="layout" path="M 0.0056 0.01852 L 0.0056 0.01875 C -0.00313 0.01898 -0.01185 0.01922 -0.02045 0.02037 C -0.02292 0.0206 -0.02539 0.02176 -0.02774 0.02222 C -0.03542 0.02315 -0.0431 0.02338 -0.05065 0.02408 C -0.06706 0.02338 -0.0836 0.02709 -0.09961 0.02222 C -0.10261 0.0213 -0.0961 0.01343 -0.09336 0.01111 C -0.08321 0.00185 -0.08815 0.0044 -0.07878 0.00185 C -0.06706 0.00232 -0.05521 0.00255 -0.04336 0.00371 C -0.04193 0.00371 -0.04063 0.00463 -0.0392 0.00556 C -0.03633 0.00718 -0.03386 0.00972 -0.03086 0.01111 C -0.02917 0.01181 -0.02748 0.01204 -0.02565 0.01297 L -0.01628 0.01852 C -0.01524 0.01898 -0.01433 0.01968 -0.01315 0.02037 C -0.01185 0.02084 -0.01042 0.0213 -0.00899 0.02222 C -0.00795 0.02269 -0.00482 0.02408 -0.00586 0.02408 C -0.01185 0.02408 -0.01771 0.02246 -0.02357 0.02222 C -0.03646 0.0213 -0.04935 0.02084 -0.06211 0.02037 C -0.06459 0.01968 -0.06706 0.01898 -0.0694 0.01852 C -0.0767 0.01713 -0.08412 0.01644 -0.09128 0.01482 C -0.09375 0.01412 -0.09623 0.0132 -0.09857 0.01297 C -0.1155 0.00972 -0.13451 0.00972 -0.0767 0.01297 L -0.07149 0.01482 C -0.06589 0.01644 -0.06446 0.01597 -0.05899 0.02037 C -0.05547 0.02292 -0.05235 0.02732 -0.04857 0.02963 C -0.04649 0.03079 -0.0444 0.03195 -0.04232 0.03334 C -0.03177 0.04005 -0.04219 0.03357 -0.03295 0.04074 C -0.03203 0.04144 -0.03086 0.04144 -0.02982 0.04259 C -0.02774 0.04468 -0.02357 0.05 -0.02357 0.05023 C -0.02058 0.0581 -0.01953 0.05695 -0.02878 0.05926 C -0.03646 0.06111 -0.04414 0.06227 -0.0517 0.06297 L -0.0767 0.06482 C -0.08529 0.06551 -0.09232 0.0669 -0.10065 0.06852 C -0.09649 0.06597 -0.09245 0.0632 -0.08815 0.06111 C -0.08099 0.05741 -0.07852 0.05741 -0.07149 0.05556 C -0.0694 0.05486 -0.06732 0.05417 -0.06524 0.05371 C -0.06042 0.05232 -0.0556 0.05 -0.05065 0.05 L -0.02461 0.05 " pathEditMode="relative" rAng="0" ptsTypes="AAAAAAAAAAAAAAAAAAAAAAAAAAAAAAAAAAAAAA">
                                      <p:cBhvr>
                                        <p:cTn id="8" dur="2000" fill="hold"/>
                                        <p:tgtEl>
                                          <p:spTgt spid="14"/>
                                        </p:tgtEl>
                                        <p:attrNameLst>
                                          <p:attrName>ppt_x</p:attrName>
                                          <p:attrName>ppt_y</p:attrName>
                                        </p:attrNameLst>
                                      </p:cBhvr>
                                      <p:rCtr x="-6068" y="1667"/>
                                    </p:animMotion>
                                  </p:childTnLst>
                                </p:cTn>
                              </p:par>
                              <p:par>
                                <p:cTn id="9" presetID="0" presetClass="path" presetSubtype="0" accel="50000" decel="50000" fill="hold" grpId="0" nodeType="withEffect">
                                  <p:stCondLst>
                                    <p:cond delay="0"/>
                                  </p:stCondLst>
                                  <p:childTnLst>
                                    <p:animMotion origin="layout" path="M -0.00183 -0.00834 L -0.00183 -0.00811 C -0.00222 0.01203 -0.00235 0.0324 -0.00287 0.05277 C -0.00313 0.05833 -0.00378 0.06365 -0.00391 0.06944 C -0.00456 0.09143 -0.0043 0.11389 -0.00495 0.13611 C -0.00508 0.13796 -0.00573 0.13958 -0.00599 0.14166 C -0.00638 0.14398 -0.00677 0.14652 -0.00703 0.14907 C -0.00782 0.16134 -0.0069 0.19768 -0.00912 0.18611 C -0.0099 0.1824 -0.01081 0.1787 -0.0112 0.175 C -0.01159 0.17176 -0.01198 0.16875 -0.01224 0.16574 C -0.01302 0.15833 -0.01354 0.15069 -0.01433 0.14351 L -0.01537 0.13426 C -0.01576 0.12731 -0.01589 0.1206 -0.01641 0.11389 C -0.01693 0.10764 -0.01849 0.09537 -0.01849 0.0956 C -0.01888 0.08541 -0.01901 0.07546 -0.01953 0.06574 C -0.01966 0.06319 -0.02019 0.06064 -0.02058 0.05833 C -0.02123 0.05439 -0.02305 0.04328 -0.02266 0.04722 C -0.02201 0.05393 -0.02175 0.06088 -0.02058 0.06759 C -0.01953 0.07384 -0.01615 0.0787 -0.01433 0.08426 C -0.01315 0.08773 -0.01237 0.09166 -0.0112 0.09537 C -0.01029 0.09838 -0.00912 0.10139 -0.00808 0.10463 C -0.00599 0.1118 -0.00391 0.11944 -0.00183 0.12685 C -0.00117 0.12916 -0.00065 0.13171 0.00026 0.13426 C 0.0013 0.13726 0.00221 0.14027 0.00338 0.14351 C 0.00403 0.14537 0.00494 0.14699 0.00534 0.14907 C 0.0069 0.15486 0.00768 0.16134 0.00846 0.16759 C 0.00885 0.16574 0.00963 0.16389 0.0095 0.16203 C 0.00898 0.15139 0.00638 0.13055 0.00638 0.13078 C 0.00612 0.12176 0.00586 0.11319 0.00534 0.10463 C 0.00521 0.10069 0.00455 0.09722 0.00442 0.09351 C 0.00377 0.07801 0.00416 0.0625 0.00338 0.04722 C 0.00299 0.04189 0.00156 0.0368 0.00026 0.0324 " pathEditMode="relative" rAng="0" ptsTypes="AAAAAAAAAAAAAAAAAAAAAAAAAAAAAAAA">
                                      <p:cBhvr>
                                        <p:cTn id="10" dur="2000" fill="hold"/>
                                        <p:tgtEl>
                                          <p:spTgt spid="11"/>
                                        </p:tgtEl>
                                        <p:attrNameLst>
                                          <p:attrName>ppt_x</p:attrName>
                                          <p:attrName>ppt_y</p:attrName>
                                        </p:attrNameLst>
                                      </p:cBhvr>
                                      <p:rCtr x="-482" y="9815"/>
                                    </p:animMotion>
                                  </p:childTnLst>
                                </p:cTn>
                              </p:par>
                              <p:par>
                                <p:cTn id="11" presetID="0" presetClass="path" presetSubtype="0" accel="50000" decel="50000" fill="hold" grpId="0" nodeType="withEffect">
                                  <p:stCondLst>
                                    <p:cond delay="0"/>
                                  </p:stCondLst>
                                  <p:childTnLst>
                                    <p:animMotion origin="layout" path="M -0.00821 0.01828 L -0.00821 0.01852 C -0.01003 0.02453 -0.01146 0.03102 -0.01341 0.0368 C -0.0142 0.03912 -0.01576 0.04027 -0.01654 0.04236 C -0.01888 0.04838 -0.0211 0.05463 -0.02279 0.06088 C -0.02357 0.06342 -0.02422 0.06597 -0.02487 0.06828 C -0.02696 0.07453 -0.02943 0.08055 -0.03112 0.0868 C -0.0319 0.08935 -0.03269 0.09166 -0.03321 0.09421 C -0.03373 0.09606 -0.03373 0.09815 -0.03425 0.09977 C -0.03503 0.10231 -0.03867 0.10949 -0.03946 0.11273 C -0.04154 0.12083 -0.04219 0.13217 -0.04571 0.13865 L -0.04987 0.14606 C -0.05013 0.14745 -0.05144 0.15787 -0.05404 0.15532 C -0.05534 0.15416 -0.05482 0.15046 -0.05508 0.14791 C -0.05482 0.14236 -0.05482 0.1368 -0.05404 0.13125 C -0.05378 0.1287 -0.05248 0.12662 -0.05196 0.12384 C -0.05144 0.12083 -0.05131 0.11782 -0.05091 0.11458 C -0.05065 0.11227 -0.05039 0.10972 -0.04987 0.10717 C -0.04935 0.10347 -0.04844 0.1 -0.04779 0.09606 C -0.04753 0.09375 -0.04714 0.0912 -0.04675 0.08865 C -0.04506 0.07801 -0.04636 0.08889 -0.04466 0.07569 C -0.0444 0.07268 -0.04401 0.06967 -0.04362 0.06643 C -0.04284 0.05949 -0.04271 0.05972 -0.04154 0.05347 C -0.03854 0.06273 -0.0349 0.0743 -0.03112 0.0831 C -0.02982 0.08634 -0.02826 0.08912 -0.02696 0.09236 C -0.02409 0.09977 -0.02227 0.10833 -0.01862 0.11458 C -0.01446 0.12222 -0.0142 0.12152 -0.01133 0.13125 C -0.01094 0.1331 -0.01081 0.13518 -0.01029 0.1368 C -0.00912 0.14074 -0.00612 0.14791 -0.00612 0.14815 C -0.00586 0.15046 -0.00508 0.15787 -0.00508 0.15532 C -0.0056 0.14421 -0.00521 0.13264 -0.00716 0.12199 C -0.00964 0.10879 -0.00808 0.11412 -0.01133 0.10532 C -0.01459 0.08217 -0.01042 0.11111 -0.01341 0.09236 C -0.01381 0.09004 -0.01407 0.0875 -0.01446 0.08495 C -0.01511 0.08125 -0.0181 0.07106 -0.01654 0.07384 L -0.00925 0.0868 C -0.00756 0.09004 -0.00599 0.09352 -0.00404 0.09606 C 0.00065 0.10301 0.00573 0.10949 0.0095 0.11828 C 0.01054 0.12083 0.01146 0.12361 0.01263 0.12569 C 0.01562 0.13148 0.01888 0.1368 0.022 0.14236 C 0.0233 0.1449 0.025 0.14699 0.02617 0.14977 C 0.02721 0.15231 0.02799 0.15509 0.02929 0.15717 C 0.03021 0.15879 0.03151 0.15949 0.03242 0.16088 C 0.03359 0.16319 0.03424 0.1662 0.03554 0.16828 C 0.03646 0.1699 0.03932 0.17407 0.03867 0.17199 C 0.03021 0.14815 0.02864 0.15555 0.01784 0.13125 C 0.01497 0.12523 0.01302 0.11759 0.0095 0.11273 C 0.00807 0.11088 0.00651 0.10949 0.00534 0.10717 C 0.00403 0.10509 0.00325 0.10231 0.00221 0.09977 C 0.00117 0.09791 3.125E-6 0.09629 -0.00091 0.09421 C -0.00183 0.09259 -0.00222 0.09027 -0.003 0.08865 C -0.0043 0.08657 -0.00586 0.08495 -0.00716 0.0831 C -0.01003 0.06828 -0.00586 0.08565 -0.01133 0.07569 C -0.01276 0.07315 -0.01341 0.06967 -0.01446 0.06643 C -0.01511 0.06458 -0.01576 0.0625 -0.01654 0.06088 C -0.01745 0.05949 -0.01966 0.05717 -0.01966 0.0574 L 0.03867 -0.12408 " pathEditMode="relative" rAng="0" ptsTypes="AAAAAAAAAAAAAAAAAAAAAAAAAAAAAAAAAAAAAAAAAAAAAAAAAAAAAAAAA">
                                      <p:cBhvr>
                                        <p:cTn id="12" dur="2000" fill="hold"/>
                                        <p:tgtEl>
                                          <p:spTgt spid="13"/>
                                        </p:tgtEl>
                                        <p:attrNameLst>
                                          <p:attrName>ppt_x</p:attrName>
                                          <p:attrName>ppt_y</p:attrName>
                                        </p:attrNameLst>
                                      </p:cBhvr>
                                      <p:rCtr x="0" y="579"/>
                                    </p:animMotion>
                                  </p:childTnLst>
                                </p:cTn>
                              </p:par>
                              <p:par>
                                <p:cTn id="13" presetID="0" presetClass="path" presetSubtype="0" accel="50000" decel="50000" fill="hold" grpId="0" nodeType="withEffect">
                                  <p:stCondLst>
                                    <p:cond delay="0"/>
                                  </p:stCondLst>
                                  <p:childTnLst>
                                    <p:animMotion origin="layout" path="M -0.00833 -0.00393 L -0.00833 -0.0037 C -0.01041 0.00394 -0.01276 0.01181 -0.01458 0.02014 C -0.01718 0.03102 -0.01601 0.03033 -0.01875 0.04051 C -0.0194 0.04236 -0.02031 0.04399 -0.02083 0.04607 C -0.02851 0.07107 -0.02304 0.05718 -0.02916 0.07199 C -0.02994 0.0757 -0.03034 0.0794 -0.03125 0.08311 C -0.03268 0.08797 -0.0345 0.0926 -0.03541 0.09792 C -0.03802 0.11111 -0.03489 0.09445 -0.0375 0.11088 C -0.03789 0.11274 -0.03828 0.11459 -0.03854 0.11644 C -0.03893 0.09838 -0.03906 0.08056 -0.03958 0.06274 C -0.03984 0.05695 -0.04036 0.05162 -0.04062 0.04607 C -0.04101 0.03982 -0.0414 0.03357 -0.04166 0.02755 C -0.04323 -0.00463 -0.04166 0.01111 -0.04375 -0.00764 C -0.04609 0.0125 -0.04401 -0.00833 -0.04583 0.02755 C -0.04687 0.04514 -0.04674 0.03496 -0.04791 0.04977 C -0.04948 0.0669 -0.04895 0.0669 -0.05 0.08681 C -0.05026 0.09098 -0.05078 0.09537 -0.05104 0.09977 C -0.05156 0.10579 -0.05182 0.11204 -0.05208 0.11829 C -0.05247 0.11644 -0.05247 0.11412 -0.05312 0.11274 C -0.05403 0.11088 -0.05547 0.11042 -0.05625 0.10903 C -0.05716 0.10741 -0.05768 0.1051 -0.05833 0.10348 C -0.05937 0.10093 -0.06054 0.09861 -0.06145 0.09607 C -0.06237 0.09352 -0.06276 0.09074 -0.06354 0.08866 C -0.06445 0.08635 -0.06588 0.08519 -0.06666 0.08311 C -0.06757 0.08079 -0.0681 0.07801 -0.06875 0.0757 C -0.0694 0.07361 -0.07018 0.07176 -0.07083 0.07014 C -0.0733 0.06436 -0.07643 0.05973 -0.07812 0.05348 C -0.07916 0.04977 -0.0802 0.04584 -0.08125 0.04236 C -0.0819 0.04028 -0.08281 0.03866 -0.08333 0.03681 C -0.08385 0.03496 -0.08398 0.03287 -0.08437 0.03125 C -0.08502 0.02917 -0.08645 0.0257 -0.08645 0.02593 " pathEditMode="relative" rAng="0" ptsTypes="AAAAAAAAAAAAAAAAAAAAAAAAAAAAAAAA">
                                      <p:cBhvr>
                                        <p:cTn id="14" dur="2000" fill="hold"/>
                                        <p:tgtEl>
                                          <p:spTgt spid="12"/>
                                        </p:tgtEl>
                                        <p:attrNameLst>
                                          <p:attrName>ppt_x</p:attrName>
                                          <p:attrName>ppt_y</p:attrName>
                                        </p:attrNameLst>
                                      </p:cBhvr>
                                      <p:rCtr x="-3906" y="5926"/>
                                    </p:animMotion>
                                  </p:childTnLst>
                                </p:cTn>
                              </p:par>
                              <p:par>
                                <p:cTn id="15" presetID="0" presetClass="path" presetSubtype="0" accel="50000" decel="50000" fill="hold" grpId="0" nodeType="withEffect">
                                  <p:stCondLst>
                                    <p:cond delay="0"/>
                                  </p:stCondLst>
                                  <p:childTnLst>
                                    <p:animMotion origin="layout" path="M 0.05261 -0.07986 L 0.05261 -0.07963 C 0.05052 -0.07199 0.04818 -0.06412 0.04636 -0.05579 C 0.04375 -0.04491 0.04492 -0.0456 0.04219 -0.03541 C 0.04154 -0.03356 0.04063 -0.03194 0.04011 -0.02986 C 0.03242 -0.00486 0.03789 -0.01875 0.03177 -0.00393 C 0.03099 -0.00023 0.0306 0.00347 0.02969 0.00718 C 0.02826 0.01204 0.02644 0.01667 0.02552 0.02199 C 0.02292 0.03519 0.02604 0.01852 0.02344 0.03496 C 0.02305 0.03681 0.02266 0.03866 0.0224 0.04051 C 0.02201 0.02246 0.02188 0.00463 0.02136 -0.01319 C 0.0211 -0.01898 0.02058 -0.0243 0.02032 -0.02986 C 0.01992 -0.03611 0.01953 -0.04236 0.01927 -0.04838 C 0.01771 -0.08055 0.01927 -0.06481 0.01719 -0.08356 C 0.01485 -0.06342 0.01693 -0.08426 0.01511 -0.04838 C 0.01407 -0.03079 0.0142 -0.04097 0.01302 -0.02616 C 0.01146 -0.00903 0.01198 -0.00903 0.01094 0.01088 C 0.01068 0.01505 0.01016 0.01945 0.0099 0.02384 C 0.00938 0.02986 0.00912 0.03611 0.00886 0.04236 C 0.00847 0.04051 0.00847 0.0382 0.00782 0.03681 C 0.0069 0.03496 0.00547 0.03449 0.00469 0.0331 C 0.00378 0.03148 0.00326 0.02917 0.00261 0.02755 C 0.00157 0.025 0.00039 0.02269 -0.00052 0.02014 C -0.00143 0.01759 -0.00182 0.01482 -0.0026 0.01273 C -0.00351 0.01042 -0.00494 0.00926 -0.00573 0.00718 C -0.00664 0.00486 -0.00716 0.00209 -0.00781 -0.00023 C -0.00846 -0.00231 -0.00924 -0.00416 -0.00989 -0.00579 C -0.01237 -0.01157 -0.01549 -0.0162 -0.01718 -0.02245 C -0.01823 -0.02616 -0.01927 -0.03009 -0.02031 -0.03356 C -0.02096 -0.03565 -0.02187 -0.03727 -0.02239 -0.03912 C -0.02291 -0.04097 -0.02304 -0.04305 -0.02343 -0.04467 C -0.02409 -0.04676 -0.02552 -0.05023 -0.02552 -0.05 " pathEditMode="relative" rAng="0" ptsTypes="AAAAAAAAAAAAAAAAAAAAAAAAAAAAAAAA">
                                      <p:cBhvr>
                                        <p:cTn id="16" dur="2000" fill="hold"/>
                                        <p:tgtEl>
                                          <p:spTgt spid="50"/>
                                        </p:tgtEl>
                                        <p:attrNameLst>
                                          <p:attrName>ppt_x</p:attrName>
                                          <p:attrName>ppt_y</p:attrName>
                                        </p:attrNameLst>
                                      </p:cBhvr>
                                      <p:rCtr x="-3906" y="5926"/>
                                    </p:animMotion>
                                  </p:childTnLst>
                                </p:cTn>
                              </p:par>
                              <p:par>
                                <p:cTn id="17" presetID="0" presetClass="path" presetSubtype="0" accel="50000" decel="50000" fill="hold" grpId="0" nodeType="withEffect">
                                  <p:stCondLst>
                                    <p:cond delay="0"/>
                                  </p:stCondLst>
                                  <p:childTnLst>
                                    <p:animMotion origin="layout" path="M -0.00456 0.01273 L -0.00456 0.01297 C -0.00495 0.01875 -0.0056 0.025 -0.0056 0.03125 C -0.00755 0.12848 -0.00261 0.09074 -0.00768 0.12755 C -0.00638 0.14236 -0.00742 0.13496 -0.00456 0.14977 L -0.00352 0.15533 C -0.00326 0.15718 -0.00247 0.1588 -0.00247 0.16088 L -0.00247 0.16459 L -0.03372 0.01088 L -0.01185 0.1794 L -0.04935 0.02014 " pathEditMode="relative" rAng="0" ptsTypes="AAAAAAAAAAA">
                                      <p:cBhvr>
                                        <p:cTn id="18" dur="2000" fill="hold"/>
                                        <p:tgtEl>
                                          <p:spTgt spid="52"/>
                                        </p:tgtEl>
                                        <p:attrNameLst>
                                          <p:attrName>ppt_x</p:attrName>
                                          <p:attrName>ppt_y</p:attrName>
                                        </p:attrNameLst>
                                      </p:cBhvr>
                                      <p:rCtr x="-2135" y="8241"/>
                                    </p:animMotion>
                                  </p:childTnLst>
                                </p:cTn>
                              </p:par>
                              <p:par>
                                <p:cTn id="19" presetID="0" presetClass="path" presetSubtype="0" accel="50000" decel="50000" fill="hold" grpId="0" nodeType="withEffect">
                                  <p:stCondLst>
                                    <p:cond delay="0"/>
                                  </p:stCondLst>
                                  <p:childTnLst>
                                    <p:animMotion origin="layout" path="M -0.00456 0.01273 L -0.00456 0.01296 C -0.00495 0.01875 -0.0056 0.025 -0.0056 0.03125 C -0.00755 0.12847 -0.0026 0.09074 -0.00768 0.12755 C -0.00638 0.14236 -0.00742 0.13495 -0.00456 0.14977 L -0.00351 0.15532 C -0.00325 0.15718 -0.00247 0.1588 -0.00247 0.16088 L -0.00247 0.16458 L -0.03372 0.01088 L -0.01185 0.1794 L -0.04935 0.02014 " pathEditMode="relative" rAng="0" ptsTypes="AAAAAAAAAAA">
                                      <p:cBhvr>
                                        <p:cTn id="20" dur="2000" fill="hold"/>
                                        <p:tgtEl>
                                          <p:spTgt spid="53"/>
                                        </p:tgtEl>
                                        <p:attrNameLst>
                                          <p:attrName>ppt_x</p:attrName>
                                          <p:attrName>ppt_y</p:attrName>
                                        </p:attrNameLst>
                                      </p:cBhvr>
                                      <p:rCtr x="-2135" y="8241"/>
                                    </p:animMotion>
                                  </p:childTnLst>
                                </p:cTn>
                              </p:par>
                              <p:par>
                                <p:cTn id="21" presetID="0" presetClass="path" presetSubtype="0" accel="50000" decel="50000" fill="hold" grpId="0" nodeType="withEffect">
                                  <p:stCondLst>
                                    <p:cond delay="0"/>
                                  </p:stCondLst>
                                  <p:childTnLst>
                                    <p:animMotion origin="layout" path="M -0.00456 0.01273 L -0.00456 0.01296 C -0.00495 0.01875 -0.0056 0.025 -0.0056 0.03125 C -0.00756 0.12847 -0.00261 0.09074 -0.00769 0.12754 C -0.00638 0.14236 -0.00743 0.13495 -0.00456 0.14977 L -0.00352 0.15532 C -0.00326 0.15717 -0.00248 0.15879 -0.00248 0.16088 L -0.00248 0.16458 L -0.03373 0.01088 L -0.01185 0.1794 L -0.04935 0.02014 " pathEditMode="relative" rAng="0" ptsTypes="AAAAAAAAAAA">
                                      <p:cBhvr>
                                        <p:cTn id="22" dur="2000" fill="hold"/>
                                        <p:tgtEl>
                                          <p:spTgt spid="54"/>
                                        </p:tgtEl>
                                        <p:attrNameLst>
                                          <p:attrName>ppt_x</p:attrName>
                                          <p:attrName>ppt_y</p:attrName>
                                        </p:attrNameLst>
                                      </p:cBhvr>
                                      <p:rCtr x="-2135" y="8241"/>
                                    </p:animMotion>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6" presetClass="emph" presetSubtype="0" fill="hold" grpId="1" nodeType="clickEffect">
                                  <p:stCondLst>
                                    <p:cond delay="0"/>
                                  </p:stCondLst>
                                  <p:childTnLst>
                                    <p:animScale>
                                      <p:cBhvr>
                                        <p:cTn id="32" dur="2000" fill="hold"/>
                                        <p:tgtEl>
                                          <p:spTgt spid="33"/>
                                        </p:tgtEl>
                                      </p:cBhvr>
                                      <p:by x="150000" y="150000"/>
                                    </p:animScale>
                                  </p:childTnLst>
                                </p:cTn>
                              </p:par>
                              <p:par>
                                <p:cTn id="33" presetID="6" presetClass="emph" presetSubtype="0" fill="hold" grpId="1" nodeType="withEffect">
                                  <p:stCondLst>
                                    <p:cond delay="0"/>
                                  </p:stCondLst>
                                  <p:childTnLst>
                                    <p:animScale>
                                      <p:cBhvr>
                                        <p:cTn id="34" dur="2000" fill="hold"/>
                                        <p:tgtEl>
                                          <p:spTgt spid="55"/>
                                        </p:tgtEl>
                                      </p:cBhvr>
                                      <p:by x="150000" y="150000"/>
                                    </p:animScale>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5"/>
                                        </p:tgtEl>
                                        <p:attrNameLst>
                                          <p:attrName>style.visibility</p:attrName>
                                        </p:attrNameLst>
                                      </p:cBhvr>
                                      <p:to>
                                        <p:strVal val="visible"/>
                                      </p:to>
                                    </p:set>
                                    <p:animEffect transition="in" filter="fade">
                                      <p:cBhvr>
                                        <p:cTn id="39"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P spid="33" grpId="0" animBg="1"/>
      <p:bldP spid="33" grpId="1" animBg="1"/>
      <p:bldP spid="50" grpId="0" animBg="1"/>
      <p:bldP spid="52" grpId="0" animBg="1"/>
      <p:bldP spid="53" grpId="0" animBg="1"/>
      <p:bldP spid="54" grpId="0" animBg="1"/>
      <p:bldP spid="55" grpId="0" animBg="1"/>
      <p:bldP spid="55" grpId="1" animBg="1"/>
      <p:bldP spid="35"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Non-isopotential neurons</a:t>
            </a:r>
            <a:endParaRPr lang="en-ZA" b="1" dirty="0">
              <a:solidFill>
                <a:schemeClr val="bg1"/>
              </a:solidFill>
            </a:endParaRPr>
          </a:p>
        </p:txBody>
      </p:sp>
      <p:sp>
        <p:nvSpPr>
          <p:cNvPr id="51" name="TextBox 50">
            <a:extLst>
              <a:ext uri="{FF2B5EF4-FFF2-40B4-BE49-F238E27FC236}">
                <a16:creationId xmlns:a16="http://schemas.microsoft.com/office/drawing/2014/main" id="{5BD72CAF-CC7B-4852-A4CF-23E7045AB8AD}"/>
              </a:ext>
            </a:extLst>
          </p:cNvPr>
          <p:cNvSpPr txBox="1"/>
          <p:nvPr/>
        </p:nvSpPr>
        <p:spPr>
          <a:xfrm>
            <a:off x="416411" y="1411220"/>
            <a:ext cx="10934700" cy="1938992"/>
          </a:xfrm>
          <a:prstGeom prst="rect">
            <a:avLst/>
          </a:prstGeom>
          <a:noFill/>
        </p:spPr>
        <p:txBody>
          <a:bodyPr wrap="square" rtlCol="0">
            <a:spAutoFit/>
          </a:bodyPr>
          <a:lstStyle/>
          <a:p>
            <a:r>
              <a:rPr lang="en-ZA" sz="4000" b="1" dirty="0"/>
              <a:t>In order to test the assumption of non-isopotential neurons, </a:t>
            </a:r>
            <a:r>
              <a:rPr lang="en-ZA" sz="4000" b="1" dirty="0">
                <a:solidFill>
                  <a:srgbClr val="FF0000"/>
                </a:solidFill>
              </a:rPr>
              <a:t>electrodiffusion </a:t>
            </a:r>
            <a:r>
              <a:rPr lang="en-ZA" sz="4000" b="1" dirty="0"/>
              <a:t>based models are needed</a:t>
            </a:r>
          </a:p>
        </p:txBody>
      </p:sp>
      <p:grpSp>
        <p:nvGrpSpPr>
          <p:cNvPr id="56" name="Group 55">
            <a:extLst>
              <a:ext uri="{FF2B5EF4-FFF2-40B4-BE49-F238E27FC236}">
                <a16:creationId xmlns:a16="http://schemas.microsoft.com/office/drawing/2014/main" id="{4BD1FDC1-319C-4D07-91BC-18948F882F07}"/>
              </a:ext>
            </a:extLst>
          </p:cNvPr>
          <p:cNvGrpSpPr/>
          <p:nvPr/>
        </p:nvGrpSpPr>
        <p:grpSpPr>
          <a:xfrm>
            <a:off x="3006796" y="5270563"/>
            <a:ext cx="2440051" cy="938148"/>
            <a:chOff x="9032594" y="3897137"/>
            <a:chExt cx="1465179" cy="314751"/>
          </a:xfrm>
        </p:grpSpPr>
        <p:sp>
          <p:nvSpPr>
            <p:cNvPr id="59" name="Rectangle: Rounded Corners 58">
              <a:extLst>
                <a:ext uri="{FF2B5EF4-FFF2-40B4-BE49-F238E27FC236}">
                  <a16:creationId xmlns:a16="http://schemas.microsoft.com/office/drawing/2014/main" id="{D6B38E01-1524-4322-A6EB-1E3ACD267BAD}"/>
                </a:ext>
              </a:extLst>
            </p:cNvPr>
            <p:cNvSpPr/>
            <p:nvPr/>
          </p:nvSpPr>
          <p:spPr>
            <a:xfrm>
              <a:off x="9032594" y="3897137"/>
              <a:ext cx="1119008" cy="314751"/>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cxnSp>
          <p:nvCxnSpPr>
            <p:cNvPr id="60" name="Straight Connector 59">
              <a:extLst>
                <a:ext uri="{FF2B5EF4-FFF2-40B4-BE49-F238E27FC236}">
                  <a16:creationId xmlns:a16="http://schemas.microsoft.com/office/drawing/2014/main" id="{AB2D5FE6-B6EA-4318-9B5B-FAD850CC323B}"/>
                </a:ext>
              </a:extLst>
            </p:cNvPr>
            <p:cNvCxnSpPr>
              <a:cxnSpLocks/>
            </p:cNvCxnSpPr>
            <p:nvPr/>
          </p:nvCxnSpPr>
          <p:spPr>
            <a:xfrm>
              <a:off x="10151603" y="4054400"/>
              <a:ext cx="346170" cy="112"/>
            </a:xfrm>
            <a:prstGeom prst="line">
              <a:avLst/>
            </a:prstGeom>
            <a:ln w="57150"/>
          </p:spPr>
          <p:style>
            <a:lnRef idx="1">
              <a:schemeClr val="dk1"/>
            </a:lnRef>
            <a:fillRef idx="0">
              <a:schemeClr val="dk1"/>
            </a:fillRef>
            <a:effectRef idx="0">
              <a:schemeClr val="dk1"/>
            </a:effectRef>
            <a:fontRef idx="minor">
              <a:schemeClr val="tx1"/>
            </a:fontRef>
          </p:style>
        </p:cxnSp>
      </p:grpSp>
      <p:sp>
        <p:nvSpPr>
          <p:cNvPr id="66" name="Rectangle: Rounded Corners 65">
            <a:extLst>
              <a:ext uri="{FF2B5EF4-FFF2-40B4-BE49-F238E27FC236}">
                <a16:creationId xmlns:a16="http://schemas.microsoft.com/office/drawing/2014/main" id="{689FD089-7085-45C3-9256-A24A068F27D5}"/>
              </a:ext>
            </a:extLst>
          </p:cNvPr>
          <p:cNvSpPr/>
          <p:nvPr/>
        </p:nvSpPr>
        <p:spPr>
          <a:xfrm rot="20062712">
            <a:off x="5437174" y="5328733"/>
            <a:ext cx="1239987" cy="151604"/>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cxnSp>
        <p:nvCxnSpPr>
          <p:cNvPr id="67" name="Straight Connector 66">
            <a:extLst>
              <a:ext uri="{FF2B5EF4-FFF2-40B4-BE49-F238E27FC236}">
                <a16:creationId xmlns:a16="http://schemas.microsoft.com/office/drawing/2014/main" id="{111A0AD2-DD83-4ECC-888F-C6373FFC571C}"/>
              </a:ext>
            </a:extLst>
          </p:cNvPr>
          <p:cNvCxnSpPr>
            <a:cxnSpLocks/>
          </p:cNvCxnSpPr>
          <p:nvPr/>
        </p:nvCxnSpPr>
        <p:spPr>
          <a:xfrm>
            <a:off x="6659255" y="5187623"/>
            <a:ext cx="587989" cy="334"/>
          </a:xfrm>
          <a:prstGeom prst="line">
            <a:avLst/>
          </a:prstGeom>
          <a:ln w="57150"/>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9BCD7D96-B195-4DD0-B930-85E14A32D934}"/>
              </a:ext>
            </a:extLst>
          </p:cNvPr>
          <p:cNvCxnSpPr>
            <a:cxnSpLocks/>
          </p:cNvCxnSpPr>
          <p:nvPr/>
        </p:nvCxnSpPr>
        <p:spPr>
          <a:xfrm>
            <a:off x="6705629" y="6132844"/>
            <a:ext cx="567957" cy="334"/>
          </a:xfrm>
          <a:prstGeom prst="line">
            <a:avLst/>
          </a:prstGeom>
          <a:ln w="57150"/>
        </p:spPr>
        <p:style>
          <a:lnRef idx="1">
            <a:schemeClr val="dk1"/>
          </a:lnRef>
          <a:fillRef idx="0">
            <a:schemeClr val="dk1"/>
          </a:fillRef>
          <a:effectRef idx="0">
            <a:schemeClr val="dk1"/>
          </a:effectRef>
          <a:fontRef idx="minor">
            <a:schemeClr val="tx1"/>
          </a:fontRef>
        </p:style>
      </p:cxnSp>
      <p:sp>
        <p:nvSpPr>
          <p:cNvPr id="69" name="Rectangle: Rounded Corners 68">
            <a:extLst>
              <a:ext uri="{FF2B5EF4-FFF2-40B4-BE49-F238E27FC236}">
                <a16:creationId xmlns:a16="http://schemas.microsoft.com/office/drawing/2014/main" id="{6C748793-065C-4E07-85BF-7C43AAFB24AF}"/>
              </a:ext>
            </a:extLst>
          </p:cNvPr>
          <p:cNvSpPr/>
          <p:nvPr/>
        </p:nvSpPr>
        <p:spPr>
          <a:xfrm rot="752460">
            <a:off x="5439499" y="5877459"/>
            <a:ext cx="1241850" cy="18360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70" name="Rectangle: Rounded Corners 69">
            <a:extLst>
              <a:ext uri="{FF2B5EF4-FFF2-40B4-BE49-F238E27FC236}">
                <a16:creationId xmlns:a16="http://schemas.microsoft.com/office/drawing/2014/main" id="{27C2E885-8A86-48EC-B074-1B78FFE033D5}"/>
              </a:ext>
            </a:extLst>
          </p:cNvPr>
          <p:cNvSpPr/>
          <p:nvPr/>
        </p:nvSpPr>
        <p:spPr>
          <a:xfrm>
            <a:off x="7247244" y="6021474"/>
            <a:ext cx="1120156" cy="172659"/>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71" name="Rectangle: Rounded Corners 70">
            <a:extLst>
              <a:ext uri="{FF2B5EF4-FFF2-40B4-BE49-F238E27FC236}">
                <a16:creationId xmlns:a16="http://schemas.microsoft.com/office/drawing/2014/main" id="{6C840252-DA7A-4495-A986-1727098ABA82}"/>
              </a:ext>
            </a:extLst>
          </p:cNvPr>
          <p:cNvSpPr/>
          <p:nvPr/>
        </p:nvSpPr>
        <p:spPr>
          <a:xfrm>
            <a:off x="7164192" y="5074204"/>
            <a:ext cx="1120156" cy="172659"/>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cxnSp>
        <p:nvCxnSpPr>
          <p:cNvPr id="72" name="Straight Connector 71">
            <a:extLst>
              <a:ext uri="{FF2B5EF4-FFF2-40B4-BE49-F238E27FC236}">
                <a16:creationId xmlns:a16="http://schemas.microsoft.com/office/drawing/2014/main" id="{17DE7587-2690-49D8-AAD8-7BA134044937}"/>
              </a:ext>
            </a:extLst>
          </p:cNvPr>
          <p:cNvCxnSpPr>
            <a:cxnSpLocks/>
          </p:cNvCxnSpPr>
          <p:nvPr/>
        </p:nvCxnSpPr>
        <p:spPr>
          <a:xfrm>
            <a:off x="8284348" y="5160533"/>
            <a:ext cx="587989" cy="334"/>
          </a:xfrm>
          <a:prstGeom prst="line">
            <a:avLst/>
          </a:prstGeom>
          <a:ln w="57150"/>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25F6007E-595C-4C8B-84F3-BD5BB4653A66}"/>
              </a:ext>
            </a:extLst>
          </p:cNvPr>
          <p:cNvCxnSpPr>
            <a:cxnSpLocks/>
          </p:cNvCxnSpPr>
          <p:nvPr/>
        </p:nvCxnSpPr>
        <p:spPr>
          <a:xfrm>
            <a:off x="8391126" y="6107469"/>
            <a:ext cx="587989" cy="334"/>
          </a:xfrm>
          <a:prstGeom prst="line">
            <a:avLst/>
          </a:prstGeom>
          <a:ln w="57150"/>
        </p:spPr>
        <p:style>
          <a:lnRef idx="1">
            <a:schemeClr val="dk1"/>
          </a:lnRef>
          <a:fillRef idx="0">
            <a:schemeClr val="dk1"/>
          </a:fillRef>
          <a:effectRef idx="0">
            <a:schemeClr val="dk1"/>
          </a:effectRef>
          <a:fontRef idx="minor">
            <a:schemeClr val="tx1"/>
          </a:fontRef>
        </p:style>
      </p:cxnSp>
      <p:sp>
        <p:nvSpPr>
          <p:cNvPr id="74" name="Rectangle: Rounded Corners 73">
            <a:extLst>
              <a:ext uri="{FF2B5EF4-FFF2-40B4-BE49-F238E27FC236}">
                <a16:creationId xmlns:a16="http://schemas.microsoft.com/office/drawing/2014/main" id="{A7189F2B-F392-4FF7-9E4E-3B622EEB2E06}"/>
              </a:ext>
            </a:extLst>
          </p:cNvPr>
          <p:cNvSpPr/>
          <p:nvPr/>
        </p:nvSpPr>
        <p:spPr>
          <a:xfrm>
            <a:off x="8872337" y="5071623"/>
            <a:ext cx="1120156" cy="172659"/>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75" name="Rectangle: Rounded Corners 74">
            <a:extLst>
              <a:ext uri="{FF2B5EF4-FFF2-40B4-BE49-F238E27FC236}">
                <a16:creationId xmlns:a16="http://schemas.microsoft.com/office/drawing/2014/main" id="{4BEBCCDD-80C6-4051-811D-6F29B9AEFA6C}"/>
              </a:ext>
            </a:extLst>
          </p:cNvPr>
          <p:cNvSpPr/>
          <p:nvPr/>
        </p:nvSpPr>
        <p:spPr>
          <a:xfrm>
            <a:off x="8928175" y="5981429"/>
            <a:ext cx="1120156" cy="172659"/>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94" name="Oval 93">
            <a:extLst>
              <a:ext uri="{FF2B5EF4-FFF2-40B4-BE49-F238E27FC236}">
                <a16:creationId xmlns:a16="http://schemas.microsoft.com/office/drawing/2014/main" id="{B51E194E-B401-4AB9-9F63-63846FDB7B2F}"/>
              </a:ext>
            </a:extLst>
          </p:cNvPr>
          <p:cNvSpPr/>
          <p:nvPr/>
        </p:nvSpPr>
        <p:spPr>
          <a:xfrm>
            <a:off x="3234603" y="4399842"/>
            <a:ext cx="356393" cy="405291"/>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ZA" sz="2000" b="1" dirty="0"/>
              <a:t> +</a:t>
            </a:r>
          </a:p>
        </p:txBody>
      </p:sp>
      <p:sp>
        <p:nvSpPr>
          <p:cNvPr id="95" name="Oval 94">
            <a:extLst>
              <a:ext uri="{FF2B5EF4-FFF2-40B4-BE49-F238E27FC236}">
                <a16:creationId xmlns:a16="http://schemas.microsoft.com/office/drawing/2014/main" id="{77394587-8AD0-4A9C-801F-45DDAFA18EA5}"/>
              </a:ext>
            </a:extLst>
          </p:cNvPr>
          <p:cNvSpPr/>
          <p:nvPr/>
        </p:nvSpPr>
        <p:spPr>
          <a:xfrm>
            <a:off x="4142038" y="4402503"/>
            <a:ext cx="356393" cy="434353"/>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ZA" sz="3200" b="1" dirty="0"/>
              <a:t>-</a:t>
            </a:r>
          </a:p>
        </p:txBody>
      </p:sp>
      <p:sp>
        <p:nvSpPr>
          <p:cNvPr id="97" name="Oval 96">
            <a:extLst>
              <a:ext uri="{FF2B5EF4-FFF2-40B4-BE49-F238E27FC236}">
                <a16:creationId xmlns:a16="http://schemas.microsoft.com/office/drawing/2014/main" id="{C31E36B9-554E-4CB0-9D77-D153DB027CA7}"/>
              </a:ext>
            </a:extLst>
          </p:cNvPr>
          <p:cNvSpPr/>
          <p:nvPr/>
        </p:nvSpPr>
        <p:spPr>
          <a:xfrm>
            <a:off x="9691938" y="4602487"/>
            <a:ext cx="356393" cy="405291"/>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ZA" sz="2000" b="1" dirty="0"/>
              <a:t> +</a:t>
            </a:r>
          </a:p>
        </p:txBody>
      </p:sp>
      <p:sp>
        <p:nvSpPr>
          <p:cNvPr id="98" name="Oval 97">
            <a:extLst>
              <a:ext uri="{FF2B5EF4-FFF2-40B4-BE49-F238E27FC236}">
                <a16:creationId xmlns:a16="http://schemas.microsoft.com/office/drawing/2014/main" id="{03D2EFB6-7DAA-4B93-A365-825EC3B3BC9A}"/>
              </a:ext>
            </a:extLst>
          </p:cNvPr>
          <p:cNvSpPr/>
          <p:nvPr/>
        </p:nvSpPr>
        <p:spPr>
          <a:xfrm>
            <a:off x="9636100" y="6217933"/>
            <a:ext cx="356393" cy="434353"/>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ZA" sz="3200" b="1" dirty="0"/>
              <a:t>-</a:t>
            </a:r>
          </a:p>
        </p:txBody>
      </p:sp>
      <p:sp>
        <p:nvSpPr>
          <p:cNvPr id="99" name="TextBox 98">
            <a:extLst>
              <a:ext uri="{FF2B5EF4-FFF2-40B4-BE49-F238E27FC236}">
                <a16:creationId xmlns:a16="http://schemas.microsoft.com/office/drawing/2014/main" id="{5EE998BD-A3FF-4DA0-948B-70C11BE32351}"/>
              </a:ext>
            </a:extLst>
          </p:cNvPr>
          <p:cNvSpPr txBox="1"/>
          <p:nvPr/>
        </p:nvSpPr>
        <p:spPr>
          <a:xfrm>
            <a:off x="3917854" y="3515568"/>
            <a:ext cx="6492675" cy="400110"/>
          </a:xfrm>
          <a:prstGeom prst="rect">
            <a:avLst/>
          </a:prstGeom>
          <a:noFill/>
        </p:spPr>
        <p:txBody>
          <a:bodyPr wrap="none" rtlCol="0">
            <a:spAutoFit/>
          </a:bodyPr>
          <a:lstStyle/>
          <a:p>
            <a:r>
              <a:rPr lang="en-ZA" sz="2000" b="1" dirty="0">
                <a:solidFill>
                  <a:srgbClr val="FF0000"/>
                </a:solidFill>
              </a:rPr>
              <a:t>Electrodiffusion</a:t>
            </a:r>
            <a:r>
              <a:rPr lang="en-ZA" b="1" dirty="0">
                <a:solidFill>
                  <a:srgbClr val="FF0000"/>
                </a:solidFill>
              </a:rPr>
              <a:t> </a:t>
            </a:r>
            <a:r>
              <a:rPr lang="en-ZA" dirty="0"/>
              <a:t>incorporates both </a:t>
            </a:r>
            <a:r>
              <a:rPr lang="en-ZA" b="1" dirty="0">
                <a:solidFill>
                  <a:srgbClr val="FF0000"/>
                </a:solidFill>
              </a:rPr>
              <a:t>diffusion and drift</a:t>
            </a:r>
            <a:r>
              <a:rPr lang="en-ZA" b="1" dirty="0"/>
              <a:t> </a:t>
            </a:r>
            <a:r>
              <a:rPr lang="en-ZA" dirty="0"/>
              <a:t>in real time</a:t>
            </a:r>
          </a:p>
        </p:txBody>
      </p:sp>
    </p:spTree>
    <p:extLst>
      <p:ext uri="{BB962C8B-B14F-4D97-AF65-F5344CB8AC3E}">
        <p14:creationId xmlns:p14="http://schemas.microsoft.com/office/powerpoint/2010/main" val="22637225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00234 0.01968 L 0.00234 0.01991 C 0.00299 0.0257 0.00429 0.03172 0.00443 0.03797 C 0.00521 0.1257 0.00768 0.10556 0.00234 0.14352 C 0.0026 0.14885 0.00234 0.1625 0.00443 0.16945 C 0.00495 0.17153 0.00573 0.17315 0.00651 0.175 C 0.00677 0.1801 0.00703 0.18496 0.00755 0.18982 C 0.00768 0.1919 0.00833 0.19352 0.00859 0.19538 C 0.00898 0.19908 0.00924 0.20278 0.00963 0.20649 C 0.0112 0.26366 0.01172 0.26505 0.00963 0.34167 C 0.0095 0.34676 0.0082 0.35163 0.00755 0.35649 C 0.00638 0.36459 0.00794 0.36389 0.00547 0.36389 " pathEditMode="relative" rAng="0" ptsTypes="AAAAAAAAAAAA">
                                      <p:cBhvr>
                                        <p:cTn id="6" dur="2000" fill="hold"/>
                                        <p:tgtEl>
                                          <p:spTgt spid="94"/>
                                        </p:tgtEl>
                                        <p:attrNameLst>
                                          <p:attrName>ppt_x</p:attrName>
                                          <p:attrName>ppt_y</p:attrName>
                                        </p:attrNameLst>
                                      </p:cBhvr>
                                      <p:rCtr x="430" y="17199"/>
                                    </p:animMotion>
                                  </p:childTnLst>
                                </p:cTn>
                              </p:par>
                              <p:par>
                                <p:cTn id="7" presetID="0" presetClass="path" presetSubtype="0" accel="50000" decel="50000" fill="hold" grpId="0" nodeType="withEffect">
                                  <p:stCondLst>
                                    <p:cond delay="0"/>
                                  </p:stCondLst>
                                  <p:childTnLst>
                                    <p:animMotion origin="layout" path="M -0.00013 0.00972 L -0.00013 0.00995 C -0.00052 0.03426 -0.00065 0.05903 -0.00117 0.0838 C -0.00131 0.08681 -0.00196 0.08982 -0.00222 0.09306 C -0.00391 0.11042 -0.00274 0.10208 -0.0043 0.12083 C -0.00495 0.12824 -0.00638 0.14306 -0.00638 0.14329 C -0.00534 0.31019 -0.00534 0.24421 -0.00534 0.3412 " pathEditMode="relative" rAng="0" ptsTypes="AAAAAAA">
                                      <p:cBhvr>
                                        <p:cTn id="8" dur="2000" fill="hold"/>
                                        <p:tgtEl>
                                          <p:spTgt spid="95"/>
                                        </p:tgtEl>
                                        <p:attrNameLst>
                                          <p:attrName>ppt_x</p:attrName>
                                          <p:attrName>ppt_y</p:attrName>
                                        </p:attrNameLst>
                                      </p:cBhvr>
                                      <p:rCtr x="-313" y="16574"/>
                                    </p:animMotion>
                                  </p:childTnLst>
                                </p:cTn>
                              </p:par>
                            </p:childTnLst>
                          </p:cTn>
                        </p:par>
                      </p:childTnLst>
                    </p:cTn>
                  </p:par>
                  <p:par>
                    <p:cTn id="9" fill="hold">
                      <p:stCondLst>
                        <p:cond delay="indefinite"/>
                      </p:stCondLst>
                      <p:childTnLst>
                        <p:par>
                          <p:cTn id="10" fill="hold">
                            <p:stCondLst>
                              <p:cond delay="0"/>
                            </p:stCondLst>
                            <p:childTnLst>
                              <p:par>
                                <p:cTn id="11" presetID="42" presetClass="path" presetSubtype="0" accel="50000" decel="50000" fill="hold" grpId="0" nodeType="clickEffect">
                                  <p:stCondLst>
                                    <p:cond delay="0"/>
                                  </p:stCondLst>
                                  <p:childTnLst>
                                    <p:animMotion origin="layout" path="M 4.79167E-6 -4.44444E-6 L -0.32618 0.01505 " pathEditMode="relative" rAng="0" ptsTypes="AA">
                                      <p:cBhvr>
                                        <p:cTn id="12" dur="2000" fill="hold"/>
                                        <p:tgtEl>
                                          <p:spTgt spid="97"/>
                                        </p:tgtEl>
                                        <p:attrNameLst>
                                          <p:attrName>ppt_x</p:attrName>
                                          <p:attrName>ppt_y</p:attrName>
                                        </p:attrNameLst>
                                      </p:cBhvr>
                                      <p:rCtr x="-16315" y="741"/>
                                    </p:animMotion>
                                  </p:childTnLst>
                                </p:cTn>
                              </p:par>
                              <p:par>
                                <p:cTn id="13" presetID="42" presetClass="path" presetSubtype="0" accel="50000" decel="50000" fill="hold" grpId="0" nodeType="withEffect">
                                  <p:stCondLst>
                                    <p:cond delay="0"/>
                                  </p:stCondLst>
                                  <p:childTnLst>
                                    <p:animMotion origin="layout" path="M 2.08333E-6 -4.44444E-6 L -0.31641 -0.00949 " pathEditMode="relative" rAng="0" ptsTypes="AA">
                                      <p:cBhvr>
                                        <p:cTn id="14" dur="2000" fill="hold"/>
                                        <p:tgtEl>
                                          <p:spTgt spid="98"/>
                                        </p:tgtEl>
                                        <p:attrNameLst>
                                          <p:attrName>ppt_x</p:attrName>
                                          <p:attrName>ppt_y</p:attrName>
                                        </p:attrNameLst>
                                      </p:cBhvr>
                                      <p:rCtr x="-15820" y="-48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animBg="1"/>
      <p:bldP spid="95" grpId="0" animBg="1"/>
      <p:bldP spid="97" grpId="0" animBg="1"/>
      <p:bldP spid="98"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Limitation 2</a:t>
            </a:r>
            <a:endParaRPr lang="en-ZA" b="1" dirty="0">
              <a:solidFill>
                <a:schemeClr val="bg1"/>
              </a:solidFill>
            </a:endParaRPr>
          </a:p>
        </p:txBody>
      </p:sp>
      <p:sp>
        <p:nvSpPr>
          <p:cNvPr id="5" name="TextBox 4">
            <a:extLst>
              <a:ext uri="{FF2B5EF4-FFF2-40B4-BE49-F238E27FC236}">
                <a16:creationId xmlns:a16="http://schemas.microsoft.com/office/drawing/2014/main" id="{BDB6BBEE-F82C-4F1B-83A4-015E42C6957E}"/>
              </a:ext>
            </a:extLst>
          </p:cNvPr>
          <p:cNvSpPr txBox="1"/>
          <p:nvPr/>
        </p:nvSpPr>
        <p:spPr>
          <a:xfrm>
            <a:off x="584200" y="2136312"/>
            <a:ext cx="11023600" cy="1754326"/>
          </a:xfrm>
          <a:prstGeom prst="rect">
            <a:avLst/>
          </a:prstGeom>
          <a:noFill/>
        </p:spPr>
        <p:txBody>
          <a:bodyPr wrap="square" rtlCol="0">
            <a:spAutoFit/>
          </a:bodyPr>
          <a:lstStyle/>
          <a:p>
            <a:r>
              <a:rPr lang="en-ZA" sz="5400" b="1" dirty="0">
                <a:solidFill>
                  <a:srgbClr val="FF0000"/>
                </a:solidFill>
              </a:rPr>
              <a:t>Limitation 2 </a:t>
            </a:r>
            <a:r>
              <a:rPr lang="en-ZA" sz="5400" dirty="0"/>
              <a:t>-Traditional models don’t account for </a:t>
            </a:r>
            <a:r>
              <a:rPr lang="en-ZA" sz="5400" b="1" dirty="0">
                <a:solidFill>
                  <a:srgbClr val="FF0000"/>
                </a:solidFill>
              </a:rPr>
              <a:t>impermeant anions</a:t>
            </a:r>
          </a:p>
        </p:txBody>
      </p:sp>
    </p:spTree>
    <p:extLst>
      <p:ext uri="{BB962C8B-B14F-4D97-AF65-F5344CB8AC3E}">
        <p14:creationId xmlns:p14="http://schemas.microsoft.com/office/powerpoint/2010/main" val="21235530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rPr>
              <a:t>Impermeant anions</a:t>
            </a:r>
          </a:p>
        </p:txBody>
      </p:sp>
      <p:sp>
        <p:nvSpPr>
          <p:cNvPr id="5" name="TextBox 4">
            <a:extLst>
              <a:ext uri="{FF2B5EF4-FFF2-40B4-BE49-F238E27FC236}">
                <a16:creationId xmlns:a16="http://schemas.microsoft.com/office/drawing/2014/main" id="{A97D1EB1-3A13-46E8-8EEC-9E91B4202201}"/>
              </a:ext>
            </a:extLst>
          </p:cNvPr>
          <p:cNvSpPr txBox="1"/>
          <p:nvPr/>
        </p:nvSpPr>
        <p:spPr>
          <a:xfrm>
            <a:off x="4691132" y="1712794"/>
            <a:ext cx="6354457" cy="4524315"/>
          </a:xfrm>
          <a:prstGeom prst="rect">
            <a:avLst/>
          </a:prstGeom>
          <a:noFill/>
        </p:spPr>
        <p:txBody>
          <a:bodyPr wrap="square" rtlCol="0">
            <a:spAutoFit/>
          </a:bodyPr>
          <a:lstStyle/>
          <a:p>
            <a:pPr marL="342900" indent="-342900">
              <a:buFont typeface="Arial" panose="020B0604020202020204" pitchFamily="34" charset="0"/>
              <a:buChar char="•"/>
            </a:pPr>
            <a:r>
              <a:rPr lang="en-ZA" sz="3200" dirty="0"/>
              <a:t>Anions are negative charged molecules</a:t>
            </a:r>
          </a:p>
          <a:p>
            <a:pPr marL="342900" indent="-342900">
              <a:buFont typeface="Arial" panose="020B0604020202020204" pitchFamily="34" charset="0"/>
              <a:buChar char="•"/>
            </a:pPr>
            <a:r>
              <a:rPr lang="en-ZA" sz="3200" b="1" dirty="0">
                <a:solidFill>
                  <a:srgbClr val="FF0000"/>
                </a:solidFill>
              </a:rPr>
              <a:t>Impermeant anions</a:t>
            </a:r>
            <a:r>
              <a:rPr lang="en-ZA" sz="3200" dirty="0">
                <a:solidFill>
                  <a:srgbClr val="FF0000"/>
                </a:solidFill>
              </a:rPr>
              <a:t> </a:t>
            </a:r>
            <a:r>
              <a:rPr lang="en-ZA" sz="3200" dirty="0"/>
              <a:t>are a subset of anions which exist intracellularly and extracellularly but can’t traverse the cell membrane</a:t>
            </a:r>
          </a:p>
          <a:p>
            <a:pPr marL="342900" indent="-342900">
              <a:buFont typeface="Arial" panose="020B0604020202020204" pitchFamily="34" charset="0"/>
              <a:buChar char="•"/>
            </a:pPr>
            <a:r>
              <a:rPr lang="en-ZA" sz="3200" dirty="0"/>
              <a:t>Examples of impermeant anions include: proteins; metabolites; nucleic acids</a:t>
            </a:r>
          </a:p>
        </p:txBody>
      </p:sp>
      <p:pic>
        <p:nvPicPr>
          <p:cNvPr id="4" name="Picture 3">
            <a:extLst>
              <a:ext uri="{FF2B5EF4-FFF2-40B4-BE49-F238E27FC236}">
                <a16:creationId xmlns:a16="http://schemas.microsoft.com/office/drawing/2014/main" id="{A3263EF7-4812-4104-B6EB-D16011CE1038}"/>
              </a:ext>
            </a:extLst>
          </p:cNvPr>
          <p:cNvPicPr>
            <a:picLocks noChangeAspect="1"/>
          </p:cNvPicPr>
          <p:nvPr/>
        </p:nvPicPr>
        <p:blipFill>
          <a:blip r:embed="rId3"/>
          <a:stretch>
            <a:fillRect/>
          </a:stretch>
        </p:blipFill>
        <p:spPr>
          <a:xfrm>
            <a:off x="347566" y="1712794"/>
            <a:ext cx="4039164" cy="2038635"/>
          </a:xfrm>
          <a:prstGeom prst="rect">
            <a:avLst/>
          </a:prstGeom>
        </p:spPr>
      </p:pic>
      <p:sp>
        <p:nvSpPr>
          <p:cNvPr id="19" name="Plaque 18">
            <a:extLst>
              <a:ext uri="{FF2B5EF4-FFF2-40B4-BE49-F238E27FC236}">
                <a16:creationId xmlns:a16="http://schemas.microsoft.com/office/drawing/2014/main" id="{D80E1D03-64EB-4D29-A63A-BDD0F4465292}"/>
              </a:ext>
            </a:extLst>
          </p:cNvPr>
          <p:cNvSpPr/>
          <p:nvPr/>
        </p:nvSpPr>
        <p:spPr>
          <a:xfrm>
            <a:off x="919661" y="4324192"/>
            <a:ext cx="2766968" cy="1420475"/>
          </a:xfrm>
          <a:prstGeom prst="plaqu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6600" b="1" dirty="0"/>
              <a:t>I -</a:t>
            </a:r>
          </a:p>
        </p:txBody>
      </p:sp>
    </p:spTree>
    <p:extLst>
      <p:ext uri="{BB962C8B-B14F-4D97-AF65-F5344CB8AC3E}">
        <p14:creationId xmlns:p14="http://schemas.microsoft.com/office/powerpoint/2010/main" val="31048549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Where I come from</a:t>
            </a:r>
            <a:endParaRPr lang="en-ZA" b="1" dirty="0">
              <a:solidFill>
                <a:schemeClr val="bg1"/>
              </a:solidFill>
            </a:endParaRPr>
          </a:p>
        </p:txBody>
      </p:sp>
      <p:sp>
        <p:nvSpPr>
          <p:cNvPr id="4" name="TextBox 3">
            <a:extLst>
              <a:ext uri="{FF2B5EF4-FFF2-40B4-BE49-F238E27FC236}">
                <a16:creationId xmlns:a16="http://schemas.microsoft.com/office/drawing/2014/main" id="{A1818791-732F-40D0-B28D-DE4DE1EC6ADB}"/>
              </a:ext>
            </a:extLst>
          </p:cNvPr>
          <p:cNvSpPr txBox="1"/>
          <p:nvPr/>
        </p:nvSpPr>
        <p:spPr>
          <a:xfrm>
            <a:off x="125376" y="1404975"/>
            <a:ext cx="10926251" cy="2246769"/>
          </a:xfrm>
          <a:prstGeom prst="rect">
            <a:avLst/>
          </a:prstGeom>
          <a:noFill/>
        </p:spPr>
        <p:txBody>
          <a:bodyPr wrap="square" rtlCol="0">
            <a:spAutoFit/>
          </a:bodyPr>
          <a:lstStyle/>
          <a:p>
            <a:pPr marL="285750" indent="-285750">
              <a:buFont typeface="Arial" panose="020B0604020202020204" pitchFamily="34" charset="0"/>
              <a:buChar char="•"/>
            </a:pPr>
            <a:r>
              <a:rPr lang="en-ZA" sz="2800" dirty="0"/>
              <a:t>24 years of coding experience</a:t>
            </a:r>
          </a:p>
          <a:p>
            <a:pPr marL="285750" indent="-285750">
              <a:buFont typeface="Arial" panose="020B0604020202020204" pitchFamily="34" charset="0"/>
              <a:buChar char="•"/>
            </a:pPr>
            <a:r>
              <a:rPr lang="en-ZA" sz="2800" dirty="0"/>
              <a:t>MBChB (UCT)</a:t>
            </a:r>
          </a:p>
          <a:p>
            <a:pPr marL="285750" indent="-285750">
              <a:buFont typeface="Arial" panose="020B0604020202020204" pitchFamily="34" charset="0"/>
              <a:buChar char="•"/>
            </a:pPr>
            <a:r>
              <a:rPr lang="en-ZA" sz="2800" dirty="0"/>
              <a:t>Intercalated BSc(Med)Hons Neurophysiology</a:t>
            </a:r>
          </a:p>
          <a:p>
            <a:pPr marL="285750" indent="-285750">
              <a:buFont typeface="Arial" panose="020B0604020202020204" pitchFamily="34" charset="0"/>
              <a:buChar char="•"/>
            </a:pPr>
            <a:r>
              <a:rPr lang="en-ZA" sz="2800" dirty="0"/>
              <a:t>IBRO SIMONS Computational Neuroscience Imbizo</a:t>
            </a:r>
          </a:p>
          <a:p>
            <a:pPr marL="285750" indent="-285750">
              <a:buFont typeface="Arial" panose="020B0604020202020204" pitchFamily="34" charset="0"/>
              <a:buChar char="•"/>
            </a:pPr>
            <a:endParaRPr lang="en-ZA" sz="2800" dirty="0"/>
          </a:p>
        </p:txBody>
      </p:sp>
      <p:pic>
        <p:nvPicPr>
          <p:cNvPr id="7" name="Picture 6" descr="A group of people standing in front of a crowd posing for the camera&#10;&#10;Description automatically generated">
            <a:extLst>
              <a:ext uri="{FF2B5EF4-FFF2-40B4-BE49-F238E27FC236}">
                <a16:creationId xmlns:a16="http://schemas.microsoft.com/office/drawing/2014/main" id="{E1533739-CA77-4F20-9E74-6C2D03CC62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3235556"/>
            <a:ext cx="5428445" cy="3481423"/>
          </a:xfrm>
          <a:prstGeom prst="rect">
            <a:avLst/>
          </a:prstGeom>
        </p:spPr>
      </p:pic>
      <p:pic>
        <p:nvPicPr>
          <p:cNvPr id="5" name="Picture 4">
            <a:extLst>
              <a:ext uri="{FF2B5EF4-FFF2-40B4-BE49-F238E27FC236}">
                <a16:creationId xmlns:a16="http://schemas.microsoft.com/office/drawing/2014/main" id="{C593095D-D219-4663-866A-5DA2A7BBC6F4}"/>
              </a:ext>
            </a:extLst>
          </p:cNvPr>
          <p:cNvPicPr>
            <a:picLocks noChangeAspect="1"/>
          </p:cNvPicPr>
          <p:nvPr/>
        </p:nvPicPr>
        <p:blipFill>
          <a:blip r:embed="rId4"/>
          <a:stretch>
            <a:fillRect/>
          </a:stretch>
        </p:blipFill>
        <p:spPr>
          <a:xfrm>
            <a:off x="409903" y="3235556"/>
            <a:ext cx="5249544" cy="3473957"/>
          </a:xfrm>
          <a:prstGeom prst="rect">
            <a:avLst/>
          </a:prstGeom>
        </p:spPr>
      </p:pic>
      <p:sp>
        <p:nvSpPr>
          <p:cNvPr id="6" name="Oval 5">
            <a:extLst>
              <a:ext uri="{FF2B5EF4-FFF2-40B4-BE49-F238E27FC236}">
                <a16:creationId xmlns:a16="http://schemas.microsoft.com/office/drawing/2014/main" id="{BEDEDA8E-72DB-4376-B2E2-318D0C804637}"/>
              </a:ext>
            </a:extLst>
          </p:cNvPr>
          <p:cNvSpPr/>
          <p:nvPr/>
        </p:nvSpPr>
        <p:spPr>
          <a:xfrm>
            <a:off x="6889531" y="5202621"/>
            <a:ext cx="362607" cy="394138"/>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39969147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rPr>
              <a:t>Impermeant anions</a:t>
            </a:r>
          </a:p>
        </p:txBody>
      </p:sp>
      <p:pic>
        <p:nvPicPr>
          <p:cNvPr id="10" name="Picture 9">
            <a:extLst>
              <a:ext uri="{FF2B5EF4-FFF2-40B4-BE49-F238E27FC236}">
                <a16:creationId xmlns:a16="http://schemas.microsoft.com/office/drawing/2014/main" id="{3EEAA4EA-ED14-487E-B0F0-84E96002666D}"/>
              </a:ext>
            </a:extLst>
          </p:cNvPr>
          <p:cNvPicPr>
            <a:picLocks noChangeAspect="1"/>
          </p:cNvPicPr>
          <p:nvPr/>
        </p:nvPicPr>
        <p:blipFill>
          <a:blip r:embed="rId3"/>
          <a:stretch>
            <a:fillRect/>
          </a:stretch>
        </p:blipFill>
        <p:spPr>
          <a:xfrm>
            <a:off x="4937761" y="1955409"/>
            <a:ext cx="6422029" cy="4647820"/>
          </a:xfrm>
          <a:prstGeom prst="rect">
            <a:avLst/>
          </a:prstGeom>
        </p:spPr>
      </p:pic>
      <p:sp>
        <p:nvSpPr>
          <p:cNvPr id="14" name="Plaque 13">
            <a:extLst>
              <a:ext uri="{FF2B5EF4-FFF2-40B4-BE49-F238E27FC236}">
                <a16:creationId xmlns:a16="http://schemas.microsoft.com/office/drawing/2014/main" id="{609D8F5A-C7F0-4B08-99B8-BA4CC03D553A}"/>
              </a:ext>
            </a:extLst>
          </p:cNvPr>
          <p:cNvSpPr/>
          <p:nvPr/>
        </p:nvSpPr>
        <p:spPr>
          <a:xfrm>
            <a:off x="9002935" y="4960695"/>
            <a:ext cx="1514050" cy="1031990"/>
          </a:xfrm>
          <a:prstGeom prst="plaqu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6600" b="1" dirty="0"/>
              <a:t>I -</a:t>
            </a:r>
          </a:p>
        </p:txBody>
      </p:sp>
      <p:sp>
        <p:nvSpPr>
          <p:cNvPr id="16" name="Plaque 15">
            <a:extLst>
              <a:ext uri="{FF2B5EF4-FFF2-40B4-BE49-F238E27FC236}">
                <a16:creationId xmlns:a16="http://schemas.microsoft.com/office/drawing/2014/main" id="{181ACC4A-6681-4F50-9336-A42474A690DA}"/>
              </a:ext>
            </a:extLst>
          </p:cNvPr>
          <p:cNvSpPr/>
          <p:nvPr/>
        </p:nvSpPr>
        <p:spPr>
          <a:xfrm>
            <a:off x="864653" y="4960695"/>
            <a:ext cx="1514050" cy="1031990"/>
          </a:xfrm>
          <a:prstGeom prst="plaqu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6600" b="1" dirty="0"/>
              <a:t>I -</a:t>
            </a:r>
          </a:p>
        </p:txBody>
      </p:sp>
      <p:sp>
        <p:nvSpPr>
          <p:cNvPr id="11" name="TextBox 10">
            <a:extLst>
              <a:ext uri="{FF2B5EF4-FFF2-40B4-BE49-F238E27FC236}">
                <a16:creationId xmlns:a16="http://schemas.microsoft.com/office/drawing/2014/main" id="{CB089F37-59A3-4B7D-A19F-513C70D6FEB5}"/>
              </a:ext>
            </a:extLst>
          </p:cNvPr>
          <p:cNvSpPr txBox="1"/>
          <p:nvPr/>
        </p:nvSpPr>
        <p:spPr>
          <a:xfrm>
            <a:off x="1083212" y="1533378"/>
            <a:ext cx="2568011" cy="461665"/>
          </a:xfrm>
          <a:prstGeom prst="rect">
            <a:avLst/>
          </a:prstGeom>
          <a:noFill/>
        </p:spPr>
        <p:txBody>
          <a:bodyPr wrap="none" rtlCol="0">
            <a:spAutoFit/>
          </a:bodyPr>
          <a:lstStyle/>
          <a:p>
            <a:r>
              <a:rPr lang="en-ZA" sz="2400" b="1" dirty="0"/>
              <a:t>Extracellular space</a:t>
            </a:r>
          </a:p>
        </p:txBody>
      </p:sp>
      <p:sp>
        <p:nvSpPr>
          <p:cNvPr id="18" name="TextBox 17">
            <a:extLst>
              <a:ext uri="{FF2B5EF4-FFF2-40B4-BE49-F238E27FC236}">
                <a16:creationId xmlns:a16="http://schemas.microsoft.com/office/drawing/2014/main" id="{BE97CAFF-CA9D-439E-AED7-E67574F6423F}"/>
              </a:ext>
            </a:extLst>
          </p:cNvPr>
          <p:cNvSpPr txBox="1"/>
          <p:nvPr/>
        </p:nvSpPr>
        <p:spPr>
          <a:xfrm>
            <a:off x="7692223" y="1533378"/>
            <a:ext cx="2520242" cy="461665"/>
          </a:xfrm>
          <a:prstGeom prst="rect">
            <a:avLst/>
          </a:prstGeom>
          <a:noFill/>
        </p:spPr>
        <p:txBody>
          <a:bodyPr wrap="none" rtlCol="0">
            <a:spAutoFit/>
          </a:bodyPr>
          <a:lstStyle/>
          <a:p>
            <a:r>
              <a:rPr lang="en-ZA" sz="2400" b="1" dirty="0"/>
              <a:t>Intracellular space</a:t>
            </a:r>
          </a:p>
        </p:txBody>
      </p:sp>
      <p:sp>
        <p:nvSpPr>
          <p:cNvPr id="20" name="Oval 19">
            <a:extLst>
              <a:ext uri="{FF2B5EF4-FFF2-40B4-BE49-F238E27FC236}">
                <a16:creationId xmlns:a16="http://schemas.microsoft.com/office/drawing/2014/main" id="{76F9C76C-A623-42D5-B6F1-5A830FFE3D34}"/>
              </a:ext>
            </a:extLst>
          </p:cNvPr>
          <p:cNvSpPr/>
          <p:nvPr/>
        </p:nvSpPr>
        <p:spPr>
          <a:xfrm>
            <a:off x="864653" y="2874788"/>
            <a:ext cx="1511373" cy="119159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3600" b="1" dirty="0"/>
              <a:t>Na +</a:t>
            </a:r>
          </a:p>
        </p:txBody>
      </p:sp>
      <p:sp>
        <p:nvSpPr>
          <p:cNvPr id="22" name="Oval 21">
            <a:extLst>
              <a:ext uri="{FF2B5EF4-FFF2-40B4-BE49-F238E27FC236}">
                <a16:creationId xmlns:a16="http://schemas.microsoft.com/office/drawing/2014/main" id="{6BAEC798-5BD7-4985-A2F2-5F237188777F}"/>
              </a:ext>
            </a:extLst>
          </p:cNvPr>
          <p:cNvSpPr/>
          <p:nvPr/>
        </p:nvSpPr>
        <p:spPr>
          <a:xfrm>
            <a:off x="8247249" y="2931768"/>
            <a:ext cx="1511373" cy="1191597"/>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3600" b="1" dirty="0"/>
              <a:t>K +</a:t>
            </a:r>
          </a:p>
        </p:txBody>
      </p:sp>
    </p:spTree>
    <p:extLst>
      <p:ext uri="{BB962C8B-B14F-4D97-AF65-F5344CB8AC3E}">
        <p14:creationId xmlns:p14="http://schemas.microsoft.com/office/powerpoint/2010/main" val="506209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path" presetSubtype="0" accel="50000" decel="50000" fill="hold" grpId="0" nodeType="clickEffect">
                                  <p:stCondLst>
                                    <p:cond delay="0"/>
                                  </p:stCondLst>
                                  <p:childTnLst>
                                    <p:animMotion origin="layout" path="M -2.08333E-6 3.7037E-7 L 0.14922 0.06227 C 0.18034 0.07616 0.22696 0.08403 0.27604 0.08403 C 0.33164 0.08403 0.3763 0.07616 0.40742 0.06227 L 0.55677 3.7037E-7 " pathEditMode="relative" rAng="0" ptsTypes="AAAAA">
                                      <p:cBhvr>
                                        <p:cTn id="6" dur="2000" fill="hold"/>
                                        <p:tgtEl>
                                          <p:spTgt spid="20"/>
                                        </p:tgtEl>
                                        <p:attrNameLst>
                                          <p:attrName>ppt_x</p:attrName>
                                          <p:attrName>ppt_y</p:attrName>
                                        </p:attrNameLst>
                                      </p:cBhvr>
                                      <p:rCtr x="27839" y="4190"/>
                                    </p:animMotion>
                                  </p:childTnLst>
                                </p:cTn>
                              </p:par>
                              <p:par>
                                <p:cTn id="7" presetID="37" presetClass="path" presetSubtype="0" accel="50000" decel="50000" fill="hold" grpId="0" nodeType="withEffect">
                                  <p:stCondLst>
                                    <p:cond delay="0"/>
                                  </p:stCondLst>
                                  <p:childTnLst>
                                    <p:animMotion origin="layout" path="M -0.04909 0.00278 L -0.18164 -0.04745 C -0.20911 -0.05879 -0.25052 -0.06458 -0.29414 -0.06458 C -0.34336 -0.06458 -0.38294 -0.05879 -0.41042 -0.04745 L -0.54284 0.00278 " pathEditMode="relative" rAng="0" ptsTypes="AAAAA">
                                      <p:cBhvr>
                                        <p:cTn id="8" dur="2000" fill="hold"/>
                                        <p:tgtEl>
                                          <p:spTgt spid="22"/>
                                        </p:tgtEl>
                                        <p:attrNameLst>
                                          <p:attrName>ppt_x</p:attrName>
                                          <p:attrName>ppt_y</p:attrName>
                                        </p:attrNameLst>
                                      </p:cBhvr>
                                      <p:rCtr x="-24688" y="-3380"/>
                                    </p:animMotion>
                                  </p:childTnLst>
                                </p:cTn>
                              </p:par>
                            </p:childTnLst>
                          </p:cTn>
                        </p:par>
                      </p:childTnLst>
                    </p:cTn>
                  </p:par>
                  <p:par>
                    <p:cTn id="9" fill="hold">
                      <p:stCondLst>
                        <p:cond delay="indefinite"/>
                      </p:stCondLst>
                      <p:childTnLst>
                        <p:par>
                          <p:cTn id="10" fill="hold">
                            <p:stCondLst>
                              <p:cond delay="0"/>
                            </p:stCondLst>
                            <p:childTnLst>
                              <p:par>
                                <p:cTn id="11" presetID="0" presetClass="path" presetSubtype="0" accel="50000" decel="50000" fill="hold" grpId="0" nodeType="clickEffect">
                                  <p:stCondLst>
                                    <p:cond delay="0"/>
                                  </p:stCondLst>
                                  <p:childTnLst>
                                    <p:animMotion origin="layout" path="M 0.03229 -0.01505 L 0.03229 -0.01481 L 0.05065 -0.01713 C 0.05873 -0.01829 0.0668 -0.0206 0.07487 -0.0213 L 0.11758 -0.02546 C 0.13373 -0.02477 0.14987 -0.02338 0.16602 -0.02338 C 0.16719 -0.02338 0.16836 -0.025 0.16953 -0.02546 C 0.17175 -0.02639 0.17409 -0.02662 0.17644 -0.02755 C 0.17761 -0.02801 0.17865 -0.02917 0.17982 -0.02963 C 0.1849 -0.03055 0.18985 -0.03102 0.19492 -0.03148 C 0.1974 -0.03241 0.20534 -0.03542 0.20755 -0.03565 C 0.21719 -0.0368 0.22683 -0.03704 0.23646 -0.03773 C 0.2349 -0.03842 0.23334 -0.03889 0.23177 -0.03981 C 0.2224 -0.04491 0.22071 -0.04792 0.20873 -0.05208 C 0.20065 -0.05509 0.20482 -0.0537 0.19597 -0.05625 C 0.19453 -0.05764 0.1931 -0.05926 0.19141 -0.06042 C 0.18841 -0.06204 0.18516 -0.06273 0.18216 -0.06435 C 0.17657 -0.06782 0.17995 -0.0662 0.17175 -0.06852 C 0.16992 -0.06991 0.1681 -0.07176 0.16602 -0.07268 C 0.16341 -0.07384 0.14922 -0.07639 0.14753 -0.07685 C 0.14948 -0.07755 0.15144 -0.07801 0.15339 -0.0787 C 0.15495 -0.0794 0.15638 -0.08032 0.15795 -0.08079 C 0.16628 -0.08356 0.16745 -0.08264 0.17644 -0.08495 C 0.18099 -0.08611 0.18555 -0.08842 0.19024 -0.08912 C 0.2125 -0.09213 0.20026 -0.09074 0.22722 -0.09329 C 0.22826 -0.09398 0.2319 -0.09537 0.2306 -0.09514 C 0.22604 -0.09467 0.20352 -0.08981 0.19714 -0.08704 C 0.19558 -0.08634 0.19414 -0.08542 0.19258 -0.08495 C 0.18867 -0.08403 0.1849 -0.08356 0.18099 -0.08287 C 0.17943 -0.08217 0.178 -0.08125 0.17644 -0.08079 C 0.17175 -0.07963 0.15742 -0.07731 0.15339 -0.07685 C 0.15222 -0.07616 0.15104 -0.07523 0.14987 -0.07477 C 0.14427 -0.07176 0.13841 -0.07037 0.13255 -0.06852 C 0.1306 -0.06713 0.12878 -0.06551 0.12683 -0.06435 C 0.12526 -0.06366 0.1237 -0.06342 0.12214 -0.0625 C 0.11107 -0.05393 0.12735 -0.06204 0.11407 -0.05625 C 0.10938 -0.05069 0.11211 -0.05208 0.10599 -0.05208 L 0.04948 -0.05833 " pathEditMode="relative" rAng="0" ptsTypes="AAAAAAAAAAAAAAAAAAAAAAAAAAAAAAAAAAAAAA">
                                      <p:cBhvr>
                                        <p:cTn id="12" dur="2000" fill="hold"/>
                                        <p:tgtEl>
                                          <p:spTgt spid="16"/>
                                        </p:tgtEl>
                                        <p:attrNameLst>
                                          <p:attrName>ppt_x</p:attrName>
                                          <p:attrName>ppt_y</p:attrName>
                                        </p:attrNameLst>
                                      </p:cBhvr>
                                      <p:rCtr x="10208" y="-4005"/>
                                    </p:animMotion>
                                  </p:childTnLst>
                                </p:cTn>
                              </p:par>
                              <p:par>
                                <p:cTn id="13" presetID="0" presetClass="path" presetSubtype="0" accel="50000" decel="50000" fill="hold" grpId="0" nodeType="withEffect">
                                  <p:stCondLst>
                                    <p:cond delay="0"/>
                                  </p:stCondLst>
                                  <p:childTnLst>
                                    <p:animMotion origin="layout" path="M -0.05052 -0.00162 L -0.05052 -0.00139 C -0.05638 -0.00231 -0.06224 -0.00208 -0.06784 -0.00347 C -0.07487 -0.00555 -0.08177 -0.00903 -0.08867 -0.0118 C -0.09219 -0.01319 -0.0957 -0.01366 -0.09909 -0.01597 C -0.10208 -0.01782 -0.10508 -0.02037 -0.10833 -0.02199 C -0.11432 -0.02523 -0.12057 -0.02778 -0.12669 -0.03032 C -0.13021 -0.03171 -0.13372 -0.03264 -0.13711 -0.03426 C -0.15299 -0.04259 -0.13971 -0.03889 -0.1556 -0.04467 C -0.15833 -0.0456 -0.16107 -0.04583 -0.16367 -0.04653 C -0.16719 -0.04792 -0.17057 -0.04954 -0.17409 -0.05069 C -0.17864 -0.05231 -0.18333 -0.05347 -0.18789 -0.05486 C -0.19023 -0.05555 -0.19258 -0.05648 -0.19479 -0.05694 L -0.21328 -0.06088 C -0.22604 -0.06042 -0.23867 -0.06018 -0.25143 -0.05903 C -0.2526 -0.0588 -0.25364 -0.05741 -0.25482 -0.05694 C -0.25716 -0.05602 -0.2595 -0.05555 -0.26172 -0.05486 C -0.22487 -0.04398 -0.25469 -0.0544 -0.22943 -0.04259 C -0.22213 -0.03912 -0.20911 -0.03565 -0.20286 -0.03032 C -0.20065 -0.02824 -0.19844 -0.02592 -0.19596 -0.02407 C -0.1862 -0.0169 -0.19167 -0.02361 -0.18216 -0.01389 C -0.17982 -0.01134 -0.1776 -0.0081 -0.17526 -0.00555 C -0.16471 0.00533 -0.17187 -0.0044 -0.1625 0.00671 C -0.16094 0.00857 -0.15963 0.01111 -0.15794 0.01273 C -0.15612 0.01458 -0.15404 0.01528 -0.15208 0.0169 C -0.14766 0.02107 -0.14167 0.03333 -0.13828 0.03542 L -0.13489 0.0375 C -0.13372 0.03889 -0.13242 0.04005 -0.13138 0.04144 C -0.12943 0.04421 -0.1276 0.04722 -0.12565 0.04977 C -0.12422 0.05139 -0.12253 0.05232 -0.12096 0.05394 C -0.11901 0.05579 -0.11706 0.05764 -0.11523 0.05995 C -0.11432 0.06111 -0.1138 0.06296 -0.11289 0.06412 C -0.1013 0.07778 -0.11406 0.06111 -0.10482 0.07014 C -0.10234 0.07269 -0.09792 0.07847 -0.09792 0.0787 C -0.10443 0.08148 -0.10299 0.08171 -0.11172 0.07847 C -0.11419 0.07755 -0.11628 0.075 -0.11862 0.07431 L -0.12669 0.07222 C -0.12786 0.07153 -0.12904 0.0706 -0.13021 0.07014 C -0.1362 0.06806 -0.14544 0.06713 -0.15104 0.0662 C -0.15482 0.06551 -0.15872 0.06505 -0.1625 0.06412 C -0.16484 0.06366 -0.16719 0.0625 -0.1694 0.06204 C -0.17409 0.06111 -0.17864 0.06065 -0.18333 0.05995 L -0.20755 0.05579 L -0.22018 0.05394 L -0.23294 0.05185 C -0.2345 0.05116 -0.23594 0.05 -0.2375 0.04977 C -0.25482 0.04583 -0.26758 0.04884 -0.2237 0.0456 L -0.15325 0.04769 C -0.14909 0.04792 -0.14479 0.04838 -0.14062 0.04977 C -0.13672 0.05116 -0.13294 0.05417 -0.12904 0.05579 C -0.12526 0.05764 -0.12135 0.05857 -0.11758 0.05995 C -0.10143 0.06644 -0.11497 0.0625 -0.10026 0.0662 C -0.08724 0.07384 -0.09948 0.06736 -0.08633 0.07222 C -0.0832 0.07338 -0.08021 0.075 -0.07708 0.07639 L -0.07253 0.07847 L -0.06328 0.08264 L -0.05872 0.08472 " pathEditMode="relative" rAng="0" ptsTypes="AAAAAAAAAAAAAAAAAAAAAAAAAAAAAAAAAAAAAAAAAAAAAAAAAAAAAAAAA">
                                      <p:cBhvr>
                                        <p:cTn id="14" dur="2000" fill="hold"/>
                                        <p:tgtEl>
                                          <p:spTgt spid="14"/>
                                        </p:tgtEl>
                                        <p:attrNameLst>
                                          <p:attrName>ppt_x</p:attrName>
                                          <p:attrName>ppt_y</p:attrName>
                                        </p:attrNameLst>
                                      </p:cBhvr>
                                      <p:rCtr x="-10560" y="134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6" grpId="0" animBg="1"/>
      <p:bldP spid="20" grpId="0" animBg="1"/>
      <p:bldP spid="22"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Outline</a:t>
            </a:r>
            <a:endParaRPr lang="en-ZA" b="1" dirty="0">
              <a:solidFill>
                <a:schemeClr val="bg1"/>
              </a:solidFill>
            </a:endParaRPr>
          </a:p>
        </p:txBody>
      </p:sp>
      <p:sp>
        <p:nvSpPr>
          <p:cNvPr id="3" name="Content Placeholder 2">
            <a:extLst>
              <a:ext uri="{FF2B5EF4-FFF2-40B4-BE49-F238E27FC236}">
                <a16:creationId xmlns:a16="http://schemas.microsoft.com/office/drawing/2014/main" id="{DC63F204-0172-4748-99A4-E9A0B0F56DB2}"/>
              </a:ext>
            </a:extLst>
          </p:cNvPr>
          <p:cNvSpPr>
            <a:spLocks noGrp="1"/>
          </p:cNvSpPr>
          <p:nvPr>
            <p:ph idx="1"/>
          </p:nvPr>
        </p:nvSpPr>
        <p:spPr>
          <a:xfrm>
            <a:off x="838200" y="1837501"/>
            <a:ext cx="10515600" cy="4351338"/>
          </a:xfrm>
        </p:spPr>
        <p:txBody>
          <a:bodyPr>
            <a:normAutofit/>
          </a:bodyPr>
          <a:lstStyle/>
          <a:p>
            <a:pPr marL="514350" indent="-514350">
              <a:buFont typeface="+mj-lt"/>
              <a:buAutoNum type="arabicParenR"/>
            </a:pPr>
            <a:r>
              <a:rPr lang="en-ZA" sz="4000" dirty="0">
                <a:solidFill>
                  <a:schemeClr val="bg2">
                    <a:lumMod val="75000"/>
                  </a:schemeClr>
                </a:solidFill>
              </a:rPr>
              <a:t>Background</a:t>
            </a:r>
          </a:p>
          <a:p>
            <a:pPr marL="514350" indent="-514350">
              <a:buFont typeface="+mj-lt"/>
              <a:buAutoNum type="arabicParenR"/>
            </a:pPr>
            <a:r>
              <a:rPr lang="en-ZA" sz="4000" dirty="0">
                <a:solidFill>
                  <a:schemeClr val="bg2">
                    <a:lumMod val="75000"/>
                  </a:schemeClr>
                </a:solidFill>
              </a:rPr>
              <a:t>Dendritic modelling </a:t>
            </a:r>
          </a:p>
          <a:p>
            <a:pPr marL="514350" indent="-514350">
              <a:buFont typeface="+mj-lt"/>
              <a:buAutoNum type="arabicParenR"/>
            </a:pPr>
            <a:r>
              <a:rPr lang="en-ZA" sz="4000" dirty="0">
                <a:solidFill>
                  <a:schemeClr val="bg2">
                    <a:lumMod val="75000"/>
                  </a:schemeClr>
                </a:solidFill>
              </a:rPr>
              <a:t>Limitations of current models</a:t>
            </a:r>
          </a:p>
          <a:p>
            <a:pPr marL="514350" indent="-514350">
              <a:buFont typeface="+mj-lt"/>
              <a:buAutoNum type="arabicParenR"/>
            </a:pPr>
            <a:r>
              <a:rPr lang="en-ZA" sz="4000" b="1" dirty="0"/>
              <a:t>Why does this matter?</a:t>
            </a:r>
          </a:p>
          <a:p>
            <a:pPr marL="514350" indent="-514350">
              <a:buFont typeface="+mj-lt"/>
              <a:buAutoNum type="arabicParenR"/>
            </a:pPr>
            <a:r>
              <a:rPr lang="en-ZA" sz="4000" dirty="0">
                <a:solidFill>
                  <a:schemeClr val="bg2">
                    <a:lumMod val="75000"/>
                  </a:schemeClr>
                </a:solidFill>
              </a:rPr>
              <a:t>Aims and hypotheses</a:t>
            </a:r>
          </a:p>
        </p:txBody>
      </p:sp>
    </p:spTree>
    <p:extLst>
      <p:ext uri="{BB962C8B-B14F-4D97-AF65-F5344CB8AC3E}">
        <p14:creationId xmlns:p14="http://schemas.microsoft.com/office/powerpoint/2010/main" val="25954453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rPr>
              <a:t>Why does this matter?</a:t>
            </a:r>
          </a:p>
        </p:txBody>
      </p:sp>
      <p:sp>
        <p:nvSpPr>
          <p:cNvPr id="13" name="TextBox 12">
            <a:extLst>
              <a:ext uri="{FF2B5EF4-FFF2-40B4-BE49-F238E27FC236}">
                <a16:creationId xmlns:a16="http://schemas.microsoft.com/office/drawing/2014/main" id="{398CE1CC-7AFA-4DF0-9A8D-C4296D1F7F74}"/>
              </a:ext>
            </a:extLst>
          </p:cNvPr>
          <p:cNvSpPr txBox="1"/>
          <p:nvPr/>
        </p:nvSpPr>
        <p:spPr>
          <a:xfrm>
            <a:off x="476850" y="1485124"/>
            <a:ext cx="11238299" cy="1384995"/>
          </a:xfrm>
          <a:prstGeom prst="rect">
            <a:avLst/>
          </a:prstGeom>
          <a:noFill/>
        </p:spPr>
        <p:txBody>
          <a:bodyPr wrap="square" rtlCol="0">
            <a:spAutoFit/>
          </a:bodyPr>
          <a:lstStyle/>
          <a:p>
            <a:r>
              <a:rPr lang="en-ZA" sz="2800" b="1" dirty="0"/>
              <a:t>Limitation 1:</a:t>
            </a:r>
          </a:p>
          <a:p>
            <a:pPr marL="342900" indent="-342900">
              <a:buFont typeface="Arial" panose="020B0604020202020204" pitchFamily="34" charset="0"/>
              <a:buChar char="•"/>
            </a:pPr>
            <a:r>
              <a:rPr lang="en-ZA" sz="2800" dirty="0"/>
              <a:t>Rapid ionic fluxes occur in </a:t>
            </a:r>
            <a:r>
              <a:rPr lang="en-ZA" sz="2800" dirty="0">
                <a:solidFill>
                  <a:srgbClr val="FF0000"/>
                </a:solidFill>
              </a:rPr>
              <a:t>cortical spreading depression </a:t>
            </a:r>
            <a:r>
              <a:rPr lang="en-ZA" sz="2800" dirty="0"/>
              <a:t>and </a:t>
            </a:r>
            <a:r>
              <a:rPr lang="en-ZA" sz="2800" dirty="0">
                <a:solidFill>
                  <a:srgbClr val="FF0000"/>
                </a:solidFill>
              </a:rPr>
              <a:t>epilepsy. </a:t>
            </a:r>
            <a:r>
              <a:rPr lang="en-ZA" sz="2800" dirty="0"/>
              <a:t>In these instances neurons may be non isopotential</a:t>
            </a:r>
            <a:endParaRPr lang="en-ZA" sz="2800" b="1" dirty="0">
              <a:solidFill>
                <a:srgbClr val="FF0000"/>
              </a:solidFill>
            </a:endParaRPr>
          </a:p>
        </p:txBody>
      </p:sp>
      <p:sp>
        <p:nvSpPr>
          <p:cNvPr id="3" name="TextBox 2">
            <a:extLst>
              <a:ext uri="{FF2B5EF4-FFF2-40B4-BE49-F238E27FC236}">
                <a16:creationId xmlns:a16="http://schemas.microsoft.com/office/drawing/2014/main" id="{4206705D-29D1-4406-9BBB-721A06BC3382}"/>
              </a:ext>
            </a:extLst>
          </p:cNvPr>
          <p:cNvSpPr txBox="1"/>
          <p:nvPr/>
        </p:nvSpPr>
        <p:spPr>
          <a:xfrm>
            <a:off x="476850" y="3086100"/>
            <a:ext cx="11130950" cy="2677656"/>
          </a:xfrm>
          <a:prstGeom prst="rect">
            <a:avLst/>
          </a:prstGeom>
          <a:noFill/>
        </p:spPr>
        <p:txBody>
          <a:bodyPr wrap="square" rtlCol="0">
            <a:spAutoFit/>
          </a:bodyPr>
          <a:lstStyle/>
          <a:p>
            <a:r>
              <a:rPr lang="en-ZA" sz="2800" b="1" dirty="0"/>
              <a:t>Limitation 2:</a:t>
            </a:r>
          </a:p>
          <a:p>
            <a:pPr marL="342900" indent="-342900">
              <a:buFont typeface="Arial" panose="020B0604020202020204" pitchFamily="34" charset="0"/>
              <a:buChar char="•"/>
            </a:pPr>
            <a:r>
              <a:rPr lang="en-ZA" sz="2800" dirty="0"/>
              <a:t>Impermeant anions help regulate cell volume and </a:t>
            </a:r>
            <a:r>
              <a:rPr lang="en-ZA" sz="2800" dirty="0">
                <a:solidFill>
                  <a:srgbClr val="FF0000"/>
                </a:solidFill>
              </a:rPr>
              <a:t>promote cerebral swelling </a:t>
            </a:r>
            <a:r>
              <a:rPr lang="en-ZA" sz="2800" dirty="0"/>
              <a:t>after strokes</a:t>
            </a:r>
          </a:p>
          <a:p>
            <a:pPr marL="342900" indent="-342900">
              <a:buFont typeface="Arial" panose="020B0604020202020204" pitchFamily="34" charset="0"/>
              <a:buChar char="•"/>
            </a:pPr>
            <a:r>
              <a:rPr lang="en-ZA" sz="2800" dirty="0"/>
              <a:t>Impermeant anions are a hallmark of </a:t>
            </a:r>
            <a:r>
              <a:rPr lang="en-ZA" sz="2800" dirty="0">
                <a:solidFill>
                  <a:srgbClr val="FF0000"/>
                </a:solidFill>
              </a:rPr>
              <a:t>neurodegenerative disorders </a:t>
            </a:r>
            <a:r>
              <a:rPr lang="en-ZA" sz="2800" dirty="0"/>
              <a:t>such Alzheimer’s and Parkinson’s Disease</a:t>
            </a:r>
          </a:p>
          <a:p>
            <a:endParaRPr lang="en-ZA" sz="2800" dirty="0"/>
          </a:p>
        </p:txBody>
      </p:sp>
    </p:spTree>
    <p:extLst>
      <p:ext uri="{BB962C8B-B14F-4D97-AF65-F5344CB8AC3E}">
        <p14:creationId xmlns:p14="http://schemas.microsoft.com/office/powerpoint/2010/main" val="3939748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Outline</a:t>
            </a:r>
            <a:endParaRPr lang="en-ZA" b="1" dirty="0">
              <a:solidFill>
                <a:schemeClr val="bg1"/>
              </a:solidFill>
            </a:endParaRPr>
          </a:p>
        </p:txBody>
      </p:sp>
      <p:sp>
        <p:nvSpPr>
          <p:cNvPr id="3" name="Content Placeholder 2">
            <a:extLst>
              <a:ext uri="{FF2B5EF4-FFF2-40B4-BE49-F238E27FC236}">
                <a16:creationId xmlns:a16="http://schemas.microsoft.com/office/drawing/2014/main" id="{DC63F204-0172-4748-99A4-E9A0B0F56DB2}"/>
              </a:ext>
            </a:extLst>
          </p:cNvPr>
          <p:cNvSpPr>
            <a:spLocks noGrp="1"/>
          </p:cNvSpPr>
          <p:nvPr>
            <p:ph idx="1"/>
          </p:nvPr>
        </p:nvSpPr>
        <p:spPr>
          <a:xfrm>
            <a:off x="838200" y="1837501"/>
            <a:ext cx="10515600" cy="4351338"/>
          </a:xfrm>
        </p:spPr>
        <p:txBody>
          <a:bodyPr>
            <a:normAutofit/>
          </a:bodyPr>
          <a:lstStyle/>
          <a:p>
            <a:pPr marL="514350" indent="-514350">
              <a:buFont typeface="+mj-lt"/>
              <a:buAutoNum type="arabicParenR"/>
            </a:pPr>
            <a:r>
              <a:rPr lang="en-ZA" sz="4000" dirty="0">
                <a:solidFill>
                  <a:schemeClr val="bg2">
                    <a:lumMod val="75000"/>
                  </a:schemeClr>
                </a:solidFill>
              </a:rPr>
              <a:t>Background</a:t>
            </a:r>
          </a:p>
          <a:p>
            <a:pPr marL="514350" indent="-514350">
              <a:buFont typeface="+mj-lt"/>
              <a:buAutoNum type="arabicParenR"/>
            </a:pPr>
            <a:r>
              <a:rPr lang="en-ZA" sz="4000" dirty="0">
                <a:solidFill>
                  <a:schemeClr val="bg2">
                    <a:lumMod val="75000"/>
                  </a:schemeClr>
                </a:solidFill>
              </a:rPr>
              <a:t>Dendritic modelling </a:t>
            </a:r>
          </a:p>
          <a:p>
            <a:pPr marL="514350" indent="-514350">
              <a:buFont typeface="+mj-lt"/>
              <a:buAutoNum type="arabicParenR"/>
            </a:pPr>
            <a:r>
              <a:rPr lang="en-ZA" sz="4000" dirty="0">
                <a:solidFill>
                  <a:schemeClr val="bg2">
                    <a:lumMod val="75000"/>
                  </a:schemeClr>
                </a:solidFill>
              </a:rPr>
              <a:t>Limitations of current models</a:t>
            </a:r>
          </a:p>
          <a:p>
            <a:pPr marL="514350" indent="-514350">
              <a:buFont typeface="+mj-lt"/>
              <a:buAutoNum type="arabicParenR"/>
            </a:pPr>
            <a:r>
              <a:rPr lang="en-ZA" sz="4000" dirty="0">
                <a:solidFill>
                  <a:schemeClr val="bg2">
                    <a:lumMod val="75000"/>
                  </a:schemeClr>
                </a:solidFill>
              </a:rPr>
              <a:t>Why does this matter?</a:t>
            </a:r>
          </a:p>
          <a:p>
            <a:pPr marL="514350" indent="-514350">
              <a:buFont typeface="+mj-lt"/>
              <a:buAutoNum type="arabicParenR"/>
            </a:pPr>
            <a:r>
              <a:rPr lang="en-ZA" sz="4000" b="1" dirty="0"/>
              <a:t>Aims and hypotheses</a:t>
            </a:r>
          </a:p>
        </p:txBody>
      </p:sp>
    </p:spTree>
    <p:extLst>
      <p:ext uri="{BB962C8B-B14F-4D97-AF65-F5344CB8AC3E}">
        <p14:creationId xmlns:p14="http://schemas.microsoft.com/office/powerpoint/2010/main" val="6622091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Aim</a:t>
            </a:r>
          </a:p>
        </p:txBody>
      </p:sp>
      <p:sp>
        <p:nvSpPr>
          <p:cNvPr id="3" name="Content Placeholder 2">
            <a:extLst>
              <a:ext uri="{FF2B5EF4-FFF2-40B4-BE49-F238E27FC236}">
                <a16:creationId xmlns:a16="http://schemas.microsoft.com/office/drawing/2014/main" id="{DC63F204-0172-4748-99A4-E9A0B0F56DB2}"/>
              </a:ext>
            </a:extLst>
          </p:cNvPr>
          <p:cNvSpPr>
            <a:spLocks noGrp="1"/>
          </p:cNvSpPr>
          <p:nvPr>
            <p:ph idx="1"/>
          </p:nvPr>
        </p:nvSpPr>
        <p:spPr/>
        <p:txBody>
          <a:bodyPr/>
          <a:lstStyle/>
          <a:p>
            <a:r>
              <a:rPr lang="en-ZA" dirty="0"/>
              <a:t>To develop a biophysically plausible </a:t>
            </a:r>
            <a:r>
              <a:rPr lang="en-ZA" b="1" dirty="0"/>
              <a:t>computational multicompartmental neuronal model </a:t>
            </a:r>
            <a:r>
              <a:rPr lang="en-ZA" dirty="0"/>
              <a:t>incorporating </a:t>
            </a:r>
            <a:r>
              <a:rPr lang="en-ZA" b="1" dirty="0"/>
              <a:t>electrodiffusion</a:t>
            </a:r>
            <a:r>
              <a:rPr lang="en-ZA" dirty="0"/>
              <a:t>. </a:t>
            </a:r>
          </a:p>
          <a:p>
            <a:pPr marL="0" indent="0">
              <a:buNone/>
            </a:pPr>
            <a:endParaRPr lang="en-ZA" dirty="0"/>
          </a:p>
          <a:p>
            <a:r>
              <a:rPr lang="en-ZA" dirty="0"/>
              <a:t>Using this model to investigate the </a:t>
            </a:r>
            <a:r>
              <a:rPr lang="en-ZA" b="1" dirty="0"/>
              <a:t>influence of impermeant anions</a:t>
            </a:r>
            <a:r>
              <a:rPr lang="en-ZA" dirty="0"/>
              <a:t> on the </a:t>
            </a:r>
            <a:r>
              <a:rPr lang="en-ZA" b="1" dirty="0"/>
              <a:t>electrical</a:t>
            </a:r>
            <a:r>
              <a:rPr lang="en-ZA" dirty="0"/>
              <a:t> and </a:t>
            </a:r>
            <a:r>
              <a:rPr lang="en-ZA" b="1" dirty="0"/>
              <a:t>information processing properties of neurons</a:t>
            </a:r>
            <a:r>
              <a:rPr lang="en-ZA" dirty="0"/>
              <a:t>.</a:t>
            </a:r>
          </a:p>
        </p:txBody>
      </p:sp>
    </p:spTree>
    <p:extLst>
      <p:ext uri="{BB962C8B-B14F-4D97-AF65-F5344CB8AC3E}">
        <p14:creationId xmlns:p14="http://schemas.microsoft.com/office/powerpoint/2010/main" val="22682304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Objective 1</a:t>
            </a:r>
          </a:p>
        </p:txBody>
      </p:sp>
      <p:sp>
        <p:nvSpPr>
          <p:cNvPr id="3" name="Content Placeholder 2">
            <a:extLst>
              <a:ext uri="{FF2B5EF4-FFF2-40B4-BE49-F238E27FC236}">
                <a16:creationId xmlns:a16="http://schemas.microsoft.com/office/drawing/2014/main" id="{DC63F204-0172-4748-99A4-E9A0B0F56DB2}"/>
              </a:ext>
            </a:extLst>
          </p:cNvPr>
          <p:cNvSpPr>
            <a:spLocks noGrp="1"/>
          </p:cNvSpPr>
          <p:nvPr>
            <p:ph idx="1"/>
          </p:nvPr>
        </p:nvSpPr>
        <p:spPr/>
        <p:txBody>
          <a:bodyPr/>
          <a:lstStyle/>
          <a:p>
            <a:r>
              <a:rPr lang="en-ZA" dirty="0"/>
              <a:t>1) To </a:t>
            </a:r>
            <a:r>
              <a:rPr lang="en-ZA" b="1" dirty="0">
                <a:solidFill>
                  <a:srgbClr val="FF0000"/>
                </a:solidFill>
              </a:rPr>
              <a:t>develop a computational tool </a:t>
            </a:r>
            <a:r>
              <a:rPr lang="en-ZA" dirty="0"/>
              <a:t>to dynamically model ion homeostasis, volume regulation and electrical changes that occur within a neuron</a:t>
            </a:r>
          </a:p>
          <a:p>
            <a:pPr marL="914400" lvl="1" indent="-457200">
              <a:buAutoNum type="alphaLcParenR"/>
            </a:pPr>
            <a:r>
              <a:rPr lang="en-ZA" dirty="0"/>
              <a:t>Create a single compartmental model</a:t>
            </a:r>
          </a:p>
          <a:p>
            <a:pPr marL="914400" lvl="1" indent="-457200">
              <a:buAutoNum type="alphaLcParenR"/>
            </a:pPr>
            <a:r>
              <a:rPr lang="en-ZA" dirty="0"/>
              <a:t>Create a multicompartmental model incorporating the properties of diffusion and electrical drift</a:t>
            </a:r>
          </a:p>
          <a:p>
            <a:pPr marL="914400" lvl="1" indent="-457200">
              <a:buAutoNum type="alphaLcParenR"/>
            </a:pPr>
            <a:r>
              <a:rPr lang="en-ZA" dirty="0"/>
              <a:t>Create a tool to visualize the changes to the ionic concentrations, electrical properties and cell volume within each compartment as these properties vary with time</a:t>
            </a:r>
          </a:p>
          <a:p>
            <a:pPr marL="457200" lvl="1" indent="0">
              <a:buNone/>
            </a:pPr>
            <a:endParaRPr lang="en-ZA" dirty="0"/>
          </a:p>
        </p:txBody>
      </p:sp>
      <p:grpSp>
        <p:nvGrpSpPr>
          <p:cNvPr id="12" name="Group 11">
            <a:extLst>
              <a:ext uri="{FF2B5EF4-FFF2-40B4-BE49-F238E27FC236}">
                <a16:creationId xmlns:a16="http://schemas.microsoft.com/office/drawing/2014/main" id="{31AAEA03-CF11-4FE9-A363-8795F4C87A70}"/>
              </a:ext>
            </a:extLst>
          </p:cNvPr>
          <p:cNvGrpSpPr/>
          <p:nvPr/>
        </p:nvGrpSpPr>
        <p:grpSpPr>
          <a:xfrm>
            <a:off x="838200" y="3048000"/>
            <a:ext cx="419100" cy="381000"/>
            <a:chOff x="2133600" y="5181600"/>
            <a:chExt cx="609600" cy="635000"/>
          </a:xfrm>
        </p:grpSpPr>
        <p:cxnSp>
          <p:nvCxnSpPr>
            <p:cNvPr id="7" name="Straight Connector 6">
              <a:extLst>
                <a:ext uri="{FF2B5EF4-FFF2-40B4-BE49-F238E27FC236}">
                  <a16:creationId xmlns:a16="http://schemas.microsoft.com/office/drawing/2014/main" id="{E30104C6-E0FC-4F1B-A134-A275FB696D55}"/>
                </a:ext>
              </a:extLst>
            </p:cNvPr>
            <p:cNvCxnSpPr/>
            <p:nvPr/>
          </p:nvCxnSpPr>
          <p:spPr>
            <a:xfrm>
              <a:off x="2133600" y="5537200"/>
              <a:ext cx="266700" cy="2794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1C795C04-AD7B-4099-B06E-D6E9DDB75483}"/>
                </a:ext>
              </a:extLst>
            </p:cNvPr>
            <p:cNvCxnSpPr>
              <a:cxnSpLocks/>
            </p:cNvCxnSpPr>
            <p:nvPr/>
          </p:nvCxnSpPr>
          <p:spPr>
            <a:xfrm flipH="1">
              <a:off x="2362200" y="5181600"/>
              <a:ext cx="381000" cy="6350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30016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82D6E17-9612-4D3E-A521-E068B81A9086}"/>
              </a:ext>
            </a:extLst>
          </p:cNvPr>
          <p:cNvSpPr>
            <a:spLocks noGrp="1"/>
          </p:cNvSpPr>
          <p:nvPr>
            <p:ph type="title"/>
          </p:nvPr>
        </p:nvSpPr>
        <p:spPr>
          <a:xfrm>
            <a:off x="0" y="-35588"/>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Objective 1a – single compartment model</a:t>
            </a:r>
          </a:p>
        </p:txBody>
      </p:sp>
      <p:pic>
        <p:nvPicPr>
          <p:cNvPr id="7" name="Picture 6">
            <a:extLst>
              <a:ext uri="{FF2B5EF4-FFF2-40B4-BE49-F238E27FC236}">
                <a16:creationId xmlns:a16="http://schemas.microsoft.com/office/drawing/2014/main" id="{928C08DF-4AED-44A0-AFE7-939EF5ED766D}"/>
              </a:ext>
            </a:extLst>
          </p:cNvPr>
          <p:cNvPicPr>
            <a:picLocks noChangeAspect="1"/>
          </p:cNvPicPr>
          <p:nvPr/>
        </p:nvPicPr>
        <p:blipFill>
          <a:blip r:embed="rId3"/>
          <a:stretch>
            <a:fillRect/>
          </a:stretch>
        </p:blipFill>
        <p:spPr>
          <a:xfrm>
            <a:off x="3901357" y="1352361"/>
            <a:ext cx="8290643" cy="5363881"/>
          </a:xfrm>
          <a:prstGeom prst="rect">
            <a:avLst/>
          </a:prstGeom>
        </p:spPr>
      </p:pic>
      <p:pic>
        <p:nvPicPr>
          <p:cNvPr id="9" name="Picture 4" descr="Kira DÜSTERWALD | Master's Student | Master of Science | University of Cape  Town, Cape Town | UCT | Department of Human Biology">
            <a:extLst>
              <a:ext uri="{FF2B5EF4-FFF2-40B4-BE49-F238E27FC236}">
                <a16:creationId xmlns:a16="http://schemas.microsoft.com/office/drawing/2014/main" id="{ECE25626-5BE4-4855-BC7C-A1E6958C5E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5818" y="1755687"/>
            <a:ext cx="1522126" cy="1699742"/>
          </a:xfrm>
          <a:prstGeom prst="rect">
            <a:avLst/>
          </a:prstGeom>
          <a:noFill/>
          <a:extLst>
            <a:ext uri="{909E8E84-426E-40DD-AFC4-6F175D3DCCD1}">
              <a14:hiddenFill xmlns:a14="http://schemas.microsoft.com/office/drawing/2010/main">
                <a:solidFill>
                  <a:srgbClr val="FFFFFF"/>
                </a:solidFill>
              </a14:hiddenFill>
            </a:ext>
          </a:extLst>
        </p:spPr>
      </p:pic>
      <p:sp>
        <p:nvSpPr>
          <p:cNvPr id="12" name="Content Placeholder 2">
            <a:extLst>
              <a:ext uri="{FF2B5EF4-FFF2-40B4-BE49-F238E27FC236}">
                <a16:creationId xmlns:a16="http://schemas.microsoft.com/office/drawing/2014/main" id="{6DD7DFB6-77EE-4858-84B6-7A5640CAC0B5}"/>
              </a:ext>
            </a:extLst>
          </p:cNvPr>
          <p:cNvSpPr>
            <a:spLocks noGrp="1"/>
          </p:cNvSpPr>
          <p:nvPr>
            <p:ph idx="1"/>
          </p:nvPr>
        </p:nvSpPr>
        <p:spPr>
          <a:xfrm>
            <a:off x="397518" y="3578484"/>
            <a:ext cx="2712071" cy="2318180"/>
          </a:xfrm>
        </p:spPr>
        <p:txBody>
          <a:bodyPr>
            <a:normAutofit/>
          </a:bodyPr>
          <a:lstStyle/>
          <a:p>
            <a:pPr marL="0" indent="0">
              <a:buNone/>
            </a:pPr>
            <a:r>
              <a:rPr lang="en-ZA" i="1" dirty="0">
                <a:solidFill>
                  <a:srgbClr val="FF0000"/>
                </a:solidFill>
              </a:rPr>
              <a:t>“Na-K ATPase regulates cell volume”</a:t>
            </a:r>
          </a:p>
        </p:txBody>
      </p:sp>
    </p:spTree>
    <p:extLst>
      <p:ext uri="{BB962C8B-B14F-4D97-AF65-F5344CB8AC3E}">
        <p14:creationId xmlns:p14="http://schemas.microsoft.com/office/powerpoint/2010/main" val="333682194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82D6E17-9612-4D3E-A521-E068B81A9086}"/>
              </a:ext>
            </a:extLst>
          </p:cNvPr>
          <p:cNvSpPr>
            <a:spLocks noGrp="1"/>
          </p:cNvSpPr>
          <p:nvPr>
            <p:ph type="title"/>
          </p:nvPr>
        </p:nvSpPr>
        <p:spPr>
          <a:xfrm>
            <a:off x="0" y="-35588"/>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Objective 1a – single compartment model</a:t>
            </a:r>
          </a:p>
        </p:txBody>
      </p:sp>
      <p:pic>
        <p:nvPicPr>
          <p:cNvPr id="13" name="Picture 12">
            <a:extLst>
              <a:ext uri="{FF2B5EF4-FFF2-40B4-BE49-F238E27FC236}">
                <a16:creationId xmlns:a16="http://schemas.microsoft.com/office/drawing/2014/main" id="{D0609357-3882-45F4-94C2-EAB0C4FD23B2}"/>
              </a:ext>
            </a:extLst>
          </p:cNvPr>
          <p:cNvPicPr>
            <a:picLocks noChangeAspect="1"/>
          </p:cNvPicPr>
          <p:nvPr/>
        </p:nvPicPr>
        <p:blipFill>
          <a:blip r:embed="rId3"/>
          <a:stretch>
            <a:fillRect/>
          </a:stretch>
        </p:blipFill>
        <p:spPr>
          <a:xfrm>
            <a:off x="275755" y="1476092"/>
            <a:ext cx="11408245" cy="4466831"/>
          </a:xfrm>
          <a:prstGeom prst="rect">
            <a:avLst/>
          </a:prstGeom>
        </p:spPr>
      </p:pic>
      <p:pic>
        <p:nvPicPr>
          <p:cNvPr id="14" name="Picture 13">
            <a:extLst>
              <a:ext uri="{FF2B5EF4-FFF2-40B4-BE49-F238E27FC236}">
                <a16:creationId xmlns:a16="http://schemas.microsoft.com/office/drawing/2014/main" id="{224296CB-013C-4B9B-AE93-A5308EF6ADA8}"/>
              </a:ext>
            </a:extLst>
          </p:cNvPr>
          <p:cNvPicPr>
            <a:picLocks noChangeAspect="1"/>
          </p:cNvPicPr>
          <p:nvPr/>
        </p:nvPicPr>
        <p:blipFill>
          <a:blip r:embed="rId4"/>
          <a:stretch>
            <a:fillRect/>
          </a:stretch>
        </p:blipFill>
        <p:spPr>
          <a:xfrm>
            <a:off x="1156109" y="1318305"/>
            <a:ext cx="8211377" cy="5264888"/>
          </a:xfrm>
          <a:prstGeom prst="rect">
            <a:avLst/>
          </a:prstGeom>
        </p:spPr>
      </p:pic>
      <p:pic>
        <p:nvPicPr>
          <p:cNvPr id="15" name="Picture 14">
            <a:extLst>
              <a:ext uri="{FF2B5EF4-FFF2-40B4-BE49-F238E27FC236}">
                <a16:creationId xmlns:a16="http://schemas.microsoft.com/office/drawing/2014/main" id="{2F279B5F-298B-4809-9060-5081E72455DF}"/>
              </a:ext>
            </a:extLst>
          </p:cNvPr>
          <p:cNvPicPr>
            <a:picLocks noChangeAspect="1"/>
          </p:cNvPicPr>
          <p:nvPr/>
        </p:nvPicPr>
        <p:blipFill>
          <a:blip r:embed="rId5"/>
          <a:stretch>
            <a:fillRect/>
          </a:stretch>
        </p:blipFill>
        <p:spPr>
          <a:xfrm>
            <a:off x="1922814" y="1315133"/>
            <a:ext cx="8859486" cy="5268060"/>
          </a:xfrm>
          <a:prstGeom prst="rect">
            <a:avLst/>
          </a:prstGeom>
        </p:spPr>
      </p:pic>
      <p:pic>
        <p:nvPicPr>
          <p:cNvPr id="16" name="Picture 15">
            <a:extLst>
              <a:ext uri="{FF2B5EF4-FFF2-40B4-BE49-F238E27FC236}">
                <a16:creationId xmlns:a16="http://schemas.microsoft.com/office/drawing/2014/main" id="{0B7A4FE9-BAF5-42A3-9084-04762C37498A}"/>
              </a:ext>
            </a:extLst>
          </p:cNvPr>
          <p:cNvPicPr>
            <a:picLocks noChangeAspect="1"/>
          </p:cNvPicPr>
          <p:nvPr/>
        </p:nvPicPr>
        <p:blipFill>
          <a:blip r:embed="rId6"/>
          <a:stretch>
            <a:fillRect/>
          </a:stretch>
        </p:blipFill>
        <p:spPr>
          <a:xfrm>
            <a:off x="2687602" y="1516467"/>
            <a:ext cx="9228643" cy="4865391"/>
          </a:xfrm>
          <a:prstGeom prst="rect">
            <a:avLst/>
          </a:prstGeom>
        </p:spPr>
      </p:pic>
      <p:pic>
        <p:nvPicPr>
          <p:cNvPr id="17" name="Picture 16">
            <a:extLst>
              <a:ext uri="{FF2B5EF4-FFF2-40B4-BE49-F238E27FC236}">
                <a16:creationId xmlns:a16="http://schemas.microsoft.com/office/drawing/2014/main" id="{91608464-17A6-48E6-9834-A1246DF60006}"/>
              </a:ext>
            </a:extLst>
          </p:cNvPr>
          <p:cNvPicPr>
            <a:picLocks noChangeAspect="1"/>
          </p:cNvPicPr>
          <p:nvPr/>
        </p:nvPicPr>
        <p:blipFill>
          <a:blip r:embed="rId7"/>
          <a:stretch>
            <a:fillRect/>
          </a:stretch>
        </p:blipFill>
        <p:spPr>
          <a:xfrm>
            <a:off x="3271323" y="1553184"/>
            <a:ext cx="8528800" cy="5030009"/>
          </a:xfrm>
          <a:prstGeom prst="rect">
            <a:avLst/>
          </a:prstGeom>
        </p:spPr>
      </p:pic>
      <p:pic>
        <p:nvPicPr>
          <p:cNvPr id="18" name="Picture 17">
            <a:extLst>
              <a:ext uri="{FF2B5EF4-FFF2-40B4-BE49-F238E27FC236}">
                <a16:creationId xmlns:a16="http://schemas.microsoft.com/office/drawing/2014/main" id="{F891B559-723E-445E-86DA-6B453000C15D}"/>
              </a:ext>
            </a:extLst>
          </p:cNvPr>
          <p:cNvPicPr>
            <a:picLocks noChangeAspect="1"/>
          </p:cNvPicPr>
          <p:nvPr/>
        </p:nvPicPr>
        <p:blipFill>
          <a:blip r:embed="rId8"/>
          <a:stretch>
            <a:fillRect/>
          </a:stretch>
        </p:blipFill>
        <p:spPr>
          <a:xfrm>
            <a:off x="4091405" y="1305552"/>
            <a:ext cx="8068801" cy="5525271"/>
          </a:xfrm>
          <a:prstGeom prst="rect">
            <a:avLst/>
          </a:prstGeom>
        </p:spPr>
      </p:pic>
    </p:spTree>
    <p:extLst>
      <p:ext uri="{BB962C8B-B14F-4D97-AF65-F5344CB8AC3E}">
        <p14:creationId xmlns:p14="http://schemas.microsoft.com/office/powerpoint/2010/main" val="4223236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0;&#10;Description automatically generated">
            <a:extLst>
              <a:ext uri="{FF2B5EF4-FFF2-40B4-BE49-F238E27FC236}">
                <a16:creationId xmlns:a16="http://schemas.microsoft.com/office/drawing/2014/main" id="{F81C2124-7BF6-449D-9A68-59526E8CDE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4380" y="2097164"/>
            <a:ext cx="5984720" cy="4653771"/>
          </a:xfrm>
          <a:prstGeom prst="rect">
            <a:avLst/>
          </a:prstGeom>
        </p:spPr>
      </p:pic>
      <p:sp>
        <p:nvSpPr>
          <p:cNvPr id="6" name="Title 1">
            <a:extLst>
              <a:ext uri="{FF2B5EF4-FFF2-40B4-BE49-F238E27FC236}">
                <a16:creationId xmlns:a16="http://schemas.microsoft.com/office/drawing/2014/main" id="{782D6E17-9612-4D3E-A521-E068B81A9086}"/>
              </a:ext>
            </a:extLst>
          </p:cNvPr>
          <p:cNvSpPr>
            <a:spLocks noGrp="1"/>
          </p:cNvSpPr>
          <p:nvPr>
            <p:ph type="title"/>
          </p:nvPr>
        </p:nvSpPr>
        <p:spPr>
          <a:xfrm>
            <a:off x="0" y="-35588"/>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Objective 1a – single compartment model</a:t>
            </a:r>
          </a:p>
        </p:txBody>
      </p:sp>
      <p:cxnSp>
        <p:nvCxnSpPr>
          <p:cNvPr id="10" name="Straight Connector 9">
            <a:extLst>
              <a:ext uri="{FF2B5EF4-FFF2-40B4-BE49-F238E27FC236}">
                <a16:creationId xmlns:a16="http://schemas.microsoft.com/office/drawing/2014/main" id="{3112C021-F632-44F8-A476-D98C495B9592}"/>
              </a:ext>
            </a:extLst>
          </p:cNvPr>
          <p:cNvCxnSpPr>
            <a:cxnSpLocks/>
          </p:cNvCxnSpPr>
          <p:nvPr/>
        </p:nvCxnSpPr>
        <p:spPr>
          <a:xfrm>
            <a:off x="3022600" y="1841500"/>
            <a:ext cx="0" cy="4909435"/>
          </a:xfrm>
          <a:prstGeom prst="line">
            <a:avLst/>
          </a:prstGeom>
          <a:ln w="38100">
            <a:solidFill>
              <a:srgbClr val="002060"/>
            </a:solidFill>
            <a:prstDash val="lgDashDot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13970FF-7787-4085-85C7-8949E9D0BC32}"/>
              </a:ext>
            </a:extLst>
          </p:cNvPr>
          <p:cNvCxnSpPr>
            <a:cxnSpLocks/>
          </p:cNvCxnSpPr>
          <p:nvPr/>
        </p:nvCxnSpPr>
        <p:spPr>
          <a:xfrm>
            <a:off x="5232400" y="1841500"/>
            <a:ext cx="0" cy="4909435"/>
          </a:xfrm>
          <a:prstGeom prst="line">
            <a:avLst/>
          </a:prstGeom>
          <a:ln w="38100">
            <a:solidFill>
              <a:srgbClr val="002060"/>
            </a:solidFill>
            <a:prstDash val="lgDashDotDot"/>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FD5AF89B-90B5-4C34-AAE4-5935340C7395}"/>
              </a:ext>
            </a:extLst>
          </p:cNvPr>
          <p:cNvSpPr txBox="1"/>
          <p:nvPr/>
        </p:nvSpPr>
        <p:spPr>
          <a:xfrm>
            <a:off x="2095505" y="1472168"/>
            <a:ext cx="1854189" cy="369332"/>
          </a:xfrm>
          <a:prstGeom prst="rect">
            <a:avLst/>
          </a:prstGeom>
          <a:noFill/>
        </p:spPr>
        <p:txBody>
          <a:bodyPr wrap="square" rtlCol="0">
            <a:spAutoFit/>
          </a:bodyPr>
          <a:lstStyle/>
          <a:p>
            <a:r>
              <a:rPr lang="en-ZA" b="1" dirty="0">
                <a:solidFill>
                  <a:srgbClr val="FF0000"/>
                </a:solidFill>
              </a:rPr>
              <a:t>Na-K ATPase off</a:t>
            </a:r>
          </a:p>
        </p:txBody>
      </p:sp>
      <p:sp>
        <p:nvSpPr>
          <p:cNvPr id="18" name="TextBox 17">
            <a:extLst>
              <a:ext uri="{FF2B5EF4-FFF2-40B4-BE49-F238E27FC236}">
                <a16:creationId xmlns:a16="http://schemas.microsoft.com/office/drawing/2014/main" id="{900BE48F-C0C8-4515-A9D0-0C3D8F8CD375}"/>
              </a:ext>
            </a:extLst>
          </p:cNvPr>
          <p:cNvSpPr txBox="1"/>
          <p:nvPr/>
        </p:nvSpPr>
        <p:spPr>
          <a:xfrm>
            <a:off x="4267367" y="1472168"/>
            <a:ext cx="2247895" cy="369332"/>
          </a:xfrm>
          <a:prstGeom prst="rect">
            <a:avLst/>
          </a:prstGeom>
          <a:noFill/>
        </p:spPr>
        <p:txBody>
          <a:bodyPr wrap="square" rtlCol="0">
            <a:spAutoFit/>
          </a:bodyPr>
          <a:lstStyle/>
          <a:p>
            <a:r>
              <a:rPr lang="en-ZA" b="1" dirty="0">
                <a:solidFill>
                  <a:srgbClr val="FF0000"/>
                </a:solidFill>
              </a:rPr>
              <a:t>Na-K ATPase back on</a:t>
            </a:r>
          </a:p>
        </p:txBody>
      </p:sp>
      <p:sp>
        <p:nvSpPr>
          <p:cNvPr id="19" name="Rectangle 18">
            <a:extLst>
              <a:ext uri="{FF2B5EF4-FFF2-40B4-BE49-F238E27FC236}">
                <a16:creationId xmlns:a16="http://schemas.microsoft.com/office/drawing/2014/main" id="{060FEEE0-9774-45FC-B52D-245FD8CB9090}"/>
              </a:ext>
            </a:extLst>
          </p:cNvPr>
          <p:cNvSpPr/>
          <p:nvPr/>
        </p:nvSpPr>
        <p:spPr>
          <a:xfrm>
            <a:off x="1181100" y="3807170"/>
            <a:ext cx="5588000" cy="102388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0" name="Rectangle 19">
            <a:extLst>
              <a:ext uri="{FF2B5EF4-FFF2-40B4-BE49-F238E27FC236}">
                <a16:creationId xmlns:a16="http://schemas.microsoft.com/office/drawing/2014/main" id="{31CFDC8E-0DCC-47D5-B7AF-4179300E4C18}"/>
              </a:ext>
            </a:extLst>
          </p:cNvPr>
          <p:cNvSpPr/>
          <p:nvPr/>
        </p:nvSpPr>
        <p:spPr>
          <a:xfrm>
            <a:off x="1181100" y="4801266"/>
            <a:ext cx="5587999" cy="1295400"/>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TextBox 20">
            <a:extLst>
              <a:ext uri="{FF2B5EF4-FFF2-40B4-BE49-F238E27FC236}">
                <a16:creationId xmlns:a16="http://schemas.microsoft.com/office/drawing/2014/main" id="{C18347D6-9D6F-441B-A845-F19C831377AF}"/>
              </a:ext>
            </a:extLst>
          </p:cNvPr>
          <p:cNvSpPr txBox="1"/>
          <p:nvPr/>
        </p:nvSpPr>
        <p:spPr>
          <a:xfrm>
            <a:off x="7340607" y="2625067"/>
            <a:ext cx="4851393" cy="830997"/>
          </a:xfrm>
          <a:prstGeom prst="rect">
            <a:avLst/>
          </a:prstGeom>
          <a:noFill/>
        </p:spPr>
        <p:txBody>
          <a:bodyPr wrap="square" rtlCol="0">
            <a:spAutoFit/>
          </a:bodyPr>
          <a:lstStyle/>
          <a:p>
            <a:r>
              <a:rPr lang="en-ZA" sz="2400" b="1" dirty="0"/>
              <a:t>Tracking </a:t>
            </a:r>
            <a:r>
              <a:rPr lang="en-ZA" sz="2400" b="1" dirty="0">
                <a:solidFill>
                  <a:srgbClr val="FF0000"/>
                </a:solidFill>
              </a:rPr>
              <a:t>ion concentrations </a:t>
            </a:r>
            <a:r>
              <a:rPr lang="en-ZA" sz="2400" b="1" dirty="0"/>
              <a:t>in a single compartment</a:t>
            </a:r>
          </a:p>
        </p:txBody>
      </p:sp>
      <p:sp>
        <p:nvSpPr>
          <p:cNvPr id="22" name="TextBox 21">
            <a:extLst>
              <a:ext uri="{FF2B5EF4-FFF2-40B4-BE49-F238E27FC236}">
                <a16:creationId xmlns:a16="http://schemas.microsoft.com/office/drawing/2014/main" id="{27B34FDB-BEBA-4906-A3B6-6628565130B5}"/>
              </a:ext>
            </a:extLst>
          </p:cNvPr>
          <p:cNvSpPr txBox="1"/>
          <p:nvPr/>
        </p:nvSpPr>
        <p:spPr>
          <a:xfrm>
            <a:off x="7340607" y="3807170"/>
            <a:ext cx="4851393" cy="830997"/>
          </a:xfrm>
          <a:prstGeom prst="rect">
            <a:avLst/>
          </a:prstGeom>
          <a:noFill/>
        </p:spPr>
        <p:txBody>
          <a:bodyPr wrap="square" rtlCol="0">
            <a:spAutoFit/>
          </a:bodyPr>
          <a:lstStyle/>
          <a:p>
            <a:r>
              <a:rPr lang="en-ZA" sz="2400" b="1" dirty="0"/>
              <a:t>Tracking </a:t>
            </a:r>
            <a:r>
              <a:rPr lang="en-ZA" sz="2400" b="1" dirty="0">
                <a:solidFill>
                  <a:srgbClr val="FF0000"/>
                </a:solidFill>
              </a:rPr>
              <a:t>membrane and ionic potentials </a:t>
            </a:r>
            <a:r>
              <a:rPr lang="en-ZA" sz="2400" b="1" dirty="0"/>
              <a:t>in a single compartment</a:t>
            </a:r>
          </a:p>
        </p:txBody>
      </p:sp>
      <p:sp>
        <p:nvSpPr>
          <p:cNvPr id="23" name="TextBox 22">
            <a:extLst>
              <a:ext uri="{FF2B5EF4-FFF2-40B4-BE49-F238E27FC236}">
                <a16:creationId xmlns:a16="http://schemas.microsoft.com/office/drawing/2014/main" id="{CDBED1FE-1C2A-494A-B0AD-A05529B6520A}"/>
              </a:ext>
            </a:extLst>
          </p:cNvPr>
          <p:cNvSpPr txBox="1"/>
          <p:nvPr/>
        </p:nvSpPr>
        <p:spPr>
          <a:xfrm>
            <a:off x="7340607" y="4976689"/>
            <a:ext cx="4851393" cy="830997"/>
          </a:xfrm>
          <a:prstGeom prst="rect">
            <a:avLst/>
          </a:prstGeom>
          <a:noFill/>
        </p:spPr>
        <p:txBody>
          <a:bodyPr wrap="square" rtlCol="0">
            <a:spAutoFit/>
          </a:bodyPr>
          <a:lstStyle/>
          <a:p>
            <a:r>
              <a:rPr lang="en-ZA" sz="2400" b="1" dirty="0"/>
              <a:t>Tracking </a:t>
            </a:r>
            <a:r>
              <a:rPr lang="en-ZA" sz="2400" b="1" dirty="0">
                <a:solidFill>
                  <a:srgbClr val="FF0000"/>
                </a:solidFill>
              </a:rPr>
              <a:t>cell volume </a:t>
            </a:r>
            <a:r>
              <a:rPr lang="en-ZA" sz="2400" b="1" dirty="0"/>
              <a:t>in a single compartment</a:t>
            </a:r>
          </a:p>
        </p:txBody>
      </p:sp>
      <p:cxnSp>
        <p:nvCxnSpPr>
          <p:cNvPr id="26" name="Straight Connector 25">
            <a:extLst>
              <a:ext uri="{FF2B5EF4-FFF2-40B4-BE49-F238E27FC236}">
                <a16:creationId xmlns:a16="http://schemas.microsoft.com/office/drawing/2014/main" id="{44555273-0527-40A9-913B-0F8CA9746123}"/>
              </a:ext>
            </a:extLst>
          </p:cNvPr>
          <p:cNvCxnSpPr>
            <a:cxnSpLocks/>
          </p:cNvCxnSpPr>
          <p:nvPr/>
        </p:nvCxnSpPr>
        <p:spPr>
          <a:xfrm>
            <a:off x="1580978" y="1841500"/>
            <a:ext cx="0" cy="4909435"/>
          </a:xfrm>
          <a:prstGeom prst="line">
            <a:avLst/>
          </a:prstGeom>
          <a:ln w="38100">
            <a:solidFill>
              <a:srgbClr val="002060"/>
            </a:solidFill>
            <a:prstDash val="lgDashDotDot"/>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CA917B5D-1E82-4FD2-B9C9-D1A02CBC110F}"/>
              </a:ext>
            </a:extLst>
          </p:cNvPr>
          <p:cNvSpPr txBox="1"/>
          <p:nvPr/>
        </p:nvSpPr>
        <p:spPr>
          <a:xfrm>
            <a:off x="361953" y="1472168"/>
            <a:ext cx="2247895" cy="369332"/>
          </a:xfrm>
          <a:prstGeom prst="rect">
            <a:avLst/>
          </a:prstGeom>
          <a:noFill/>
        </p:spPr>
        <p:txBody>
          <a:bodyPr wrap="square" rtlCol="0">
            <a:spAutoFit/>
          </a:bodyPr>
          <a:lstStyle/>
          <a:p>
            <a:r>
              <a:rPr lang="en-ZA" b="1" dirty="0">
                <a:solidFill>
                  <a:srgbClr val="FF0000"/>
                </a:solidFill>
              </a:rPr>
              <a:t>Na-K ATPase on</a:t>
            </a:r>
          </a:p>
        </p:txBody>
      </p:sp>
    </p:spTree>
    <p:extLst>
      <p:ext uri="{BB962C8B-B14F-4D97-AF65-F5344CB8AC3E}">
        <p14:creationId xmlns:p14="http://schemas.microsoft.com/office/powerpoint/2010/main" val="1662317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hidden"/>
                                      </p:to>
                                    </p:set>
                                  </p:childTnLst>
                                </p:cTn>
                              </p:par>
                              <p:par>
                                <p:cTn id="9" presetID="42" presetClass="path" presetSubtype="0" accel="50000" decel="50000" fill="hold" grpId="0" nodeType="withEffect">
                                  <p:stCondLst>
                                    <p:cond delay="0"/>
                                  </p:stCondLst>
                                  <p:childTnLst>
                                    <p:animMotion origin="layout" path="M -1.66667E-6 3.7037E-7 L -1.66667E-6 -0.18889 " pathEditMode="relative" rAng="0" ptsTypes="AA">
                                      <p:cBhvr>
                                        <p:cTn id="10" dur="2000" fill="hold"/>
                                        <p:tgtEl>
                                          <p:spTgt spid="19"/>
                                        </p:tgtEl>
                                        <p:attrNameLst>
                                          <p:attrName>ppt_x</p:attrName>
                                          <p:attrName>ppt_y</p:attrName>
                                        </p:attrNameLst>
                                      </p:cBhvr>
                                      <p:rCtr x="0" y="-9444"/>
                                    </p:animMotion>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par>
                                <p:cTn id="15" presetID="42" presetClass="path" presetSubtype="0" accel="50000" decel="50000" fill="hold" grpId="0" nodeType="withEffect">
                                  <p:stCondLst>
                                    <p:cond delay="0"/>
                                  </p:stCondLst>
                                  <p:childTnLst>
                                    <p:animMotion origin="layout" path="M -1.66667E-6 -4.07407E-6 L -1.66667E-6 -0.16481 " pathEditMode="relative" rAng="0" ptsTypes="AA">
                                      <p:cBhvr>
                                        <p:cTn id="16" dur="2000" fill="hold"/>
                                        <p:tgtEl>
                                          <p:spTgt spid="20"/>
                                        </p:tgtEl>
                                        <p:attrNameLst>
                                          <p:attrName>ppt_x</p:attrName>
                                          <p:attrName>ppt_y</p:attrName>
                                        </p:attrNameLst>
                                      </p:cBhvr>
                                      <p:rCtr x="0" y="-8171"/>
                                    </p:animMotion>
                                  </p:childTnLst>
                                </p:cTn>
                              </p:par>
                              <p:par>
                                <p:cTn id="17" presetID="1" presetClass="exit" presetSubtype="0" fill="hold" grpId="1" nodeType="withEffect">
                                  <p:stCondLst>
                                    <p:cond delay="0"/>
                                  </p:stCondLst>
                                  <p:childTnLst>
                                    <p:set>
                                      <p:cBhvr>
                                        <p:cTn id="18" dur="1" fill="hold">
                                          <p:stCondLst>
                                            <p:cond delay="0"/>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p:bldP spid="22" grpId="0"/>
      <p:bldP spid="22" grpId="1"/>
      <p:bldP spid="23"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Objective 2</a:t>
            </a:r>
          </a:p>
        </p:txBody>
      </p:sp>
      <p:grpSp>
        <p:nvGrpSpPr>
          <p:cNvPr id="7" name="Group 6">
            <a:extLst>
              <a:ext uri="{FF2B5EF4-FFF2-40B4-BE49-F238E27FC236}">
                <a16:creationId xmlns:a16="http://schemas.microsoft.com/office/drawing/2014/main" id="{177AD57D-462D-4182-BCD8-46851618AB6E}"/>
              </a:ext>
            </a:extLst>
          </p:cNvPr>
          <p:cNvGrpSpPr/>
          <p:nvPr/>
        </p:nvGrpSpPr>
        <p:grpSpPr>
          <a:xfrm>
            <a:off x="205658" y="5493816"/>
            <a:ext cx="11780684" cy="1349575"/>
            <a:chOff x="214877" y="4938000"/>
            <a:chExt cx="11780684" cy="1751018"/>
          </a:xfrm>
        </p:grpSpPr>
        <p:sp>
          <p:nvSpPr>
            <p:cNvPr id="4" name="Rectangle: Rounded Corners 3">
              <a:extLst>
                <a:ext uri="{FF2B5EF4-FFF2-40B4-BE49-F238E27FC236}">
                  <a16:creationId xmlns:a16="http://schemas.microsoft.com/office/drawing/2014/main" id="{BF06C12B-6E76-4B54-B3CC-3533A6212FCE}"/>
                </a:ext>
              </a:extLst>
            </p:cNvPr>
            <p:cNvSpPr/>
            <p:nvPr/>
          </p:nvSpPr>
          <p:spPr>
            <a:xfrm>
              <a:off x="2157408" y="5448215"/>
              <a:ext cx="1688034" cy="630466"/>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 name="Rectangle: Rounded Corners 4">
              <a:extLst>
                <a:ext uri="{FF2B5EF4-FFF2-40B4-BE49-F238E27FC236}">
                  <a16:creationId xmlns:a16="http://schemas.microsoft.com/office/drawing/2014/main" id="{57D7BAEF-420C-444B-9471-5DFD2A3D2C11}"/>
                </a:ext>
              </a:extLst>
            </p:cNvPr>
            <p:cNvSpPr/>
            <p:nvPr/>
          </p:nvSpPr>
          <p:spPr>
            <a:xfrm>
              <a:off x="4201162" y="5440254"/>
              <a:ext cx="1688034" cy="621561"/>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 name="Rectangle: Rounded Corners 5">
              <a:extLst>
                <a:ext uri="{FF2B5EF4-FFF2-40B4-BE49-F238E27FC236}">
                  <a16:creationId xmlns:a16="http://schemas.microsoft.com/office/drawing/2014/main" id="{ED579156-77F6-4E85-82FF-35949E8FF2F8}"/>
                </a:ext>
              </a:extLst>
            </p:cNvPr>
            <p:cNvSpPr/>
            <p:nvPr/>
          </p:nvSpPr>
          <p:spPr>
            <a:xfrm>
              <a:off x="6143693" y="5431348"/>
              <a:ext cx="1688034" cy="63046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 name="Rectangle: Rounded Corners 7">
              <a:extLst>
                <a:ext uri="{FF2B5EF4-FFF2-40B4-BE49-F238E27FC236}">
                  <a16:creationId xmlns:a16="http://schemas.microsoft.com/office/drawing/2014/main" id="{09455F7F-09DC-47E4-BD37-630EDDFFA602}"/>
                </a:ext>
              </a:extLst>
            </p:cNvPr>
            <p:cNvSpPr/>
            <p:nvPr/>
          </p:nvSpPr>
          <p:spPr>
            <a:xfrm>
              <a:off x="214877" y="5448215"/>
              <a:ext cx="1688034" cy="645313"/>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1" name="Rectangle 80">
              <a:extLst>
                <a:ext uri="{FF2B5EF4-FFF2-40B4-BE49-F238E27FC236}">
                  <a16:creationId xmlns:a16="http://schemas.microsoft.com/office/drawing/2014/main" id="{F20A0409-4F12-442D-93AC-3A7254A15E10}"/>
                </a:ext>
              </a:extLst>
            </p:cNvPr>
            <p:cNvSpPr/>
            <p:nvPr/>
          </p:nvSpPr>
          <p:spPr>
            <a:xfrm>
              <a:off x="1902912" y="5746581"/>
              <a:ext cx="212343" cy="6692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82" name="Rectangle 81">
              <a:extLst>
                <a:ext uri="{FF2B5EF4-FFF2-40B4-BE49-F238E27FC236}">
                  <a16:creationId xmlns:a16="http://schemas.microsoft.com/office/drawing/2014/main" id="{3F4555D8-3884-4300-84AA-51A113722FF9}"/>
                </a:ext>
              </a:extLst>
            </p:cNvPr>
            <p:cNvSpPr/>
            <p:nvPr/>
          </p:nvSpPr>
          <p:spPr>
            <a:xfrm>
              <a:off x="3854733" y="5746581"/>
              <a:ext cx="332005" cy="1026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83" name="Rectangle 82">
              <a:extLst>
                <a:ext uri="{FF2B5EF4-FFF2-40B4-BE49-F238E27FC236}">
                  <a16:creationId xmlns:a16="http://schemas.microsoft.com/office/drawing/2014/main" id="{BD09B1E4-7594-4118-BEEB-E0CAF5D98E9E}"/>
                </a:ext>
              </a:extLst>
            </p:cNvPr>
            <p:cNvSpPr/>
            <p:nvPr/>
          </p:nvSpPr>
          <p:spPr>
            <a:xfrm>
              <a:off x="5889196" y="5703039"/>
              <a:ext cx="240074" cy="12382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78" name="Rectangle 77">
              <a:extLst>
                <a:ext uri="{FF2B5EF4-FFF2-40B4-BE49-F238E27FC236}">
                  <a16:creationId xmlns:a16="http://schemas.microsoft.com/office/drawing/2014/main" id="{B34D0841-3574-4763-B657-0D839815BF5E}"/>
                </a:ext>
              </a:extLst>
            </p:cNvPr>
            <p:cNvSpPr/>
            <p:nvPr/>
          </p:nvSpPr>
          <p:spPr>
            <a:xfrm>
              <a:off x="7855442" y="5710833"/>
              <a:ext cx="332005" cy="1026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79" name="Rectangle: Rounded Corners 78">
              <a:extLst>
                <a:ext uri="{FF2B5EF4-FFF2-40B4-BE49-F238E27FC236}">
                  <a16:creationId xmlns:a16="http://schemas.microsoft.com/office/drawing/2014/main" id="{7E93EFEF-2274-4304-BFBE-E0DDE024B7F7}"/>
                </a:ext>
              </a:extLst>
            </p:cNvPr>
            <p:cNvSpPr/>
            <p:nvPr/>
          </p:nvSpPr>
          <p:spPr>
            <a:xfrm>
              <a:off x="8211162" y="5440219"/>
              <a:ext cx="1688034" cy="63046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4" name="Rectangle 83">
              <a:extLst>
                <a:ext uri="{FF2B5EF4-FFF2-40B4-BE49-F238E27FC236}">
                  <a16:creationId xmlns:a16="http://schemas.microsoft.com/office/drawing/2014/main" id="{91A6A751-593C-430F-A2C7-D4668ECEB808}"/>
                </a:ext>
              </a:extLst>
            </p:cNvPr>
            <p:cNvSpPr/>
            <p:nvPr/>
          </p:nvSpPr>
          <p:spPr>
            <a:xfrm>
              <a:off x="9904473" y="5746581"/>
              <a:ext cx="332005" cy="1026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85" name="Oval 84">
              <a:extLst>
                <a:ext uri="{FF2B5EF4-FFF2-40B4-BE49-F238E27FC236}">
                  <a16:creationId xmlns:a16="http://schemas.microsoft.com/office/drawing/2014/main" id="{B1082D0D-9EBD-4800-B9A2-F7DAB762FC60}"/>
                </a:ext>
              </a:extLst>
            </p:cNvPr>
            <p:cNvSpPr/>
            <p:nvPr/>
          </p:nvSpPr>
          <p:spPr>
            <a:xfrm>
              <a:off x="10254916" y="4938000"/>
              <a:ext cx="1740645" cy="1751018"/>
            </a:xfrm>
            <a:prstGeom prst="ellipse">
              <a:avLst/>
            </a:prstGeom>
            <a:solidFill>
              <a:srgbClr val="5B9BD5"/>
            </a:solidFill>
            <a:ln w="381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6" name="Oval 85">
              <a:extLst>
                <a:ext uri="{FF2B5EF4-FFF2-40B4-BE49-F238E27FC236}">
                  <a16:creationId xmlns:a16="http://schemas.microsoft.com/office/drawing/2014/main" id="{885FF4B3-83B8-4CB7-8940-C3D0CC506A7B}"/>
                </a:ext>
              </a:extLst>
            </p:cNvPr>
            <p:cNvSpPr/>
            <p:nvPr/>
          </p:nvSpPr>
          <p:spPr>
            <a:xfrm>
              <a:off x="11148953" y="5870403"/>
              <a:ext cx="549950" cy="586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grpSp>
        <p:nvGrpSpPr>
          <p:cNvPr id="111" name="Group 110">
            <a:extLst>
              <a:ext uri="{FF2B5EF4-FFF2-40B4-BE49-F238E27FC236}">
                <a16:creationId xmlns:a16="http://schemas.microsoft.com/office/drawing/2014/main" id="{01A3819E-EA1A-4835-8451-2BBDFA90B8CE}"/>
              </a:ext>
            </a:extLst>
          </p:cNvPr>
          <p:cNvGrpSpPr/>
          <p:nvPr/>
        </p:nvGrpSpPr>
        <p:grpSpPr>
          <a:xfrm>
            <a:off x="4696811" y="3752981"/>
            <a:ext cx="1610604" cy="2284749"/>
            <a:chOff x="3018890" y="1494730"/>
            <a:chExt cx="1610604" cy="2284749"/>
          </a:xfrm>
        </p:grpSpPr>
        <p:grpSp>
          <p:nvGrpSpPr>
            <p:cNvPr id="112" name="Group 111">
              <a:extLst>
                <a:ext uri="{FF2B5EF4-FFF2-40B4-BE49-F238E27FC236}">
                  <a16:creationId xmlns:a16="http://schemas.microsoft.com/office/drawing/2014/main" id="{EDF8AE41-08D2-484A-BF60-110C40E9DBFE}"/>
                </a:ext>
              </a:extLst>
            </p:cNvPr>
            <p:cNvGrpSpPr/>
            <p:nvPr/>
          </p:nvGrpSpPr>
          <p:grpSpPr>
            <a:xfrm>
              <a:off x="3018890" y="1494730"/>
              <a:ext cx="1439027" cy="2284749"/>
              <a:chOff x="2947638" y="1031592"/>
              <a:chExt cx="1439027" cy="2284749"/>
            </a:xfrm>
          </p:grpSpPr>
          <p:sp>
            <p:nvSpPr>
              <p:cNvPr id="114" name="Freeform: Shape 113">
                <a:extLst>
                  <a:ext uri="{FF2B5EF4-FFF2-40B4-BE49-F238E27FC236}">
                    <a16:creationId xmlns:a16="http://schemas.microsoft.com/office/drawing/2014/main" id="{7BBE0B88-9144-4F70-816A-EBD7EFA9526F}"/>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15" name="Freeform: Shape 114">
                <a:extLst>
                  <a:ext uri="{FF2B5EF4-FFF2-40B4-BE49-F238E27FC236}">
                    <a16:creationId xmlns:a16="http://schemas.microsoft.com/office/drawing/2014/main" id="{B7938BFA-DCF6-4281-9A82-5266281B8BAB}"/>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16" name="Rectangle 115">
                <a:extLst>
                  <a:ext uri="{FF2B5EF4-FFF2-40B4-BE49-F238E27FC236}">
                    <a16:creationId xmlns:a16="http://schemas.microsoft.com/office/drawing/2014/main" id="{B7D63E42-065F-4729-9B88-BB8B927F212D}"/>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7" name="Rectangle 116">
                <a:extLst>
                  <a:ext uri="{FF2B5EF4-FFF2-40B4-BE49-F238E27FC236}">
                    <a16:creationId xmlns:a16="http://schemas.microsoft.com/office/drawing/2014/main" id="{1463D002-101B-4827-BB5D-284396EA5969}"/>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8" name="Cube 117">
                <a:extLst>
                  <a:ext uri="{FF2B5EF4-FFF2-40B4-BE49-F238E27FC236}">
                    <a16:creationId xmlns:a16="http://schemas.microsoft.com/office/drawing/2014/main" id="{B03FD329-5411-4429-A1E0-278EEF60AB62}"/>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9" name="Rectangle: Rounded Corners 118">
                <a:extLst>
                  <a:ext uri="{FF2B5EF4-FFF2-40B4-BE49-F238E27FC236}">
                    <a16:creationId xmlns:a16="http://schemas.microsoft.com/office/drawing/2014/main" id="{6A170160-074A-488A-BB76-8C2028B0C0C3}"/>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20" name="Oval 119">
                <a:extLst>
                  <a:ext uri="{FF2B5EF4-FFF2-40B4-BE49-F238E27FC236}">
                    <a16:creationId xmlns:a16="http://schemas.microsoft.com/office/drawing/2014/main" id="{65602EF0-4100-42A0-B4CB-843FE64C963F}"/>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21" name="Oval 120">
                <a:extLst>
                  <a:ext uri="{FF2B5EF4-FFF2-40B4-BE49-F238E27FC236}">
                    <a16:creationId xmlns:a16="http://schemas.microsoft.com/office/drawing/2014/main" id="{9D8CCB98-887A-44A0-A6D5-30AFD85878EA}"/>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113" name="TextBox 112">
              <a:extLst>
                <a:ext uri="{FF2B5EF4-FFF2-40B4-BE49-F238E27FC236}">
                  <a16:creationId xmlns:a16="http://schemas.microsoft.com/office/drawing/2014/main" id="{5619B8ED-5561-47F9-AF2B-8D4B2A8ABADE}"/>
                </a:ext>
              </a:extLst>
            </p:cNvPr>
            <p:cNvSpPr txBox="1"/>
            <p:nvPr/>
          </p:nvSpPr>
          <p:spPr>
            <a:xfrm>
              <a:off x="3362496" y="1800726"/>
              <a:ext cx="1266998" cy="369332"/>
            </a:xfrm>
            <a:prstGeom prst="rect">
              <a:avLst/>
            </a:prstGeom>
            <a:noFill/>
          </p:spPr>
          <p:txBody>
            <a:bodyPr wrap="square" rtlCol="0">
              <a:spAutoFit/>
            </a:bodyPr>
            <a:lstStyle/>
            <a:p>
              <a:r>
                <a:rPr lang="en-ZA" b="1" dirty="0"/>
                <a:t>-65mV</a:t>
              </a:r>
            </a:p>
          </p:txBody>
        </p:sp>
      </p:grpSp>
      <p:grpSp>
        <p:nvGrpSpPr>
          <p:cNvPr id="123" name="Group 122">
            <a:extLst>
              <a:ext uri="{FF2B5EF4-FFF2-40B4-BE49-F238E27FC236}">
                <a16:creationId xmlns:a16="http://schemas.microsoft.com/office/drawing/2014/main" id="{C6FC3516-1921-4AD3-8EE6-418B1A15641D}"/>
              </a:ext>
            </a:extLst>
          </p:cNvPr>
          <p:cNvGrpSpPr/>
          <p:nvPr/>
        </p:nvGrpSpPr>
        <p:grpSpPr>
          <a:xfrm>
            <a:off x="2582300" y="3752981"/>
            <a:ext cx="1610604" cy="2284749"/>
            <a:chOff x="3018890" y="1494730"/>
            <a:chExt cx="1610604" cy="2284749"/>
          </a:xfrm>
        </p:grpSpPr>
        <p:grpSp>
          <p:nvGrpSpPr>
            <p:cNvPr id="124" name="Group 123">
              <a:extLst>
                <a:ext uri="{FF2B5EF4-FFF2-40B4-BE49-F238E27FC236}">
                  <a16:creationId xmlns:a16="http://schemas.microsoft.com/office/drawing/2014/main" id="{7D01F37D-5F88-4A02-8632-FC605E49CD33}"/>
                </a:ext>
              </a:extLst>
            </p:cNvPr>
            <p:cNvGrpSpPr/>
            <p:nvPr/>
          </p:nvGrpSpPr>
          <p:grpSpPr>
            <a:xfrm>
              <a:off x="3018890" y="1494730"/>
              <a:ext cx="1439027" cy="2284749"/>
              <a:chOff x="2947638" y="1031592"/>
              <a:chExt cx="1439027" cy="2284749"/>
            </a:xfrm>
          </p:grpSpPr>
          <p:sp>
            <p:nvSpPr>
              <p:cNvPr id="126" name="Freeform: Shape 125">
                <a:extLst>
                  <a:ext uri="{FF2B5EF4-FFF2-40B4-BE49-F238E27FC236}">
                    <a16:creationId xmlns:a16="http://schemas.microsoft.com/office/drawing/2014/main" id="{282922B2-2E1B-4BCE-B945-E99BFC4AFC9A}"/>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27" name="Freeform: Shape 126">
                <a:extLst>
                  <a:ext uri="{FF2B5EF4-FFF2-40B4-BE49-F238E27FC236}">
                    <a16:creationId xmlns:a16="http://schemas.microsoft.com/office/drawing/2014/main" id="{BC2DB632-F601-44EE-8EC0-9D906C7608FB}"/>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28" name="Rectangle 127">
                <a:extLst>
                  <a:ext uri="{FF2B5EF4-FFF2-40B4-BE49-F238E27FC236}">
                    <a16:creationId xmlns:a16="http://schemas.microsoft.com/office/drawing/2014/main" id="{A9C5790B-4EA3-4EFD-AA09-95D5B02A7CA8}"/>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29" name="Rectangle 128">
                <a:extLst>
                  <a:ext uri="{FF2B5EF4-FFF2-40B4-BE49-F238E27FC236}">
                    <a16:creationId xmlns:a16="http://schemas.microsoft.com/office/drawing/2014/main" id="{20A54CC6-6733-4E29-BEAA-81CC32561108}"/>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0" name="Cube 129">
                <a:extLst>
                  <a:ext uri="{FF2B5EF4-FFF2-40B4-BE49-F238E27FC236}">
                    <a16:creationId xmlns:a16="http://schemas.microsoft.com/office/drawing/2014/main" id="{1515BD76-D5F9-4825-BB3A-28D41E164521}"/>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1" name="Rectangle: Rounded Corners 130">
                <a:extLst>
                  <a:ext uri="{FF2B5EF4-FFF2-40B4-BE49-F238E27FC236}">
                    <a16:creationId xmlns:a16="http://schemas.microsoft.com/office/drawing/2014/main" id="{9D95B078-76FE-40F0-AF77-43C3C45E3C4B}"/>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2" name="Oval 131">
                <a:extLst>
                  <a:ext uri="{FF2B5EF4-FFF2-40B4-BE49-F238E27FC236}">
                    <a16:creationId xmlns:a16="http://schemas.microsoft.com/office/drawing/2014/main" id="{81A1AEE2-5D90-40F6-A44E-2BB0775C75A2}"/>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3" name="Oval 132">
                <a:extLst>
                  <a:ext uri="{FF2B5EF4-FFF2-40B4-BE49-F238E27FC236}">
                    <a16:creationId xmlns:a16="http://schemas.microsoft.com/office/drawing/2014/main" id="{E5BE6D68-B7E5-410E-8466-B97B245B92F7}"/>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125" name="TextBox 124">
              <a:extLst>
                <a:ext uri="{FF2B5EF4-FFF2-40B4-BE49-F238E27FC236}">
                  <a16:creationId xmlns:a16="http://schemas.microsoft.com/office/drawing/2014/main" id="{25A66685-CBD2-4B8F-8B94-BED88F0F4FB5}"/>
                </a:ext>
              </a:extLst>
            </p:cNvPr>
            <p:cNvSpPr txBox="1"/>
            <p:nvPr/>
          </p:nvSpPr>
          <p:spPr>
            <a:xfrm>
              <a:off x="3362496" y="1800726"/>
              <a:ext cx="1266998" cy="369332"/>
            </a:xfrm>
            <a:prstGeom prst="rect">
              <a:avLst/>
            </a:prstGeom>
            <a:noFill/>
          </p:spPr>
          <p:txBody>
            <a:bodyPr wrap="square" rtlCol="0">
              <a:spAutoFit/>
            </a:bodyPr>
            <a:lstStyle/>
            <a:p>
              <a:r>
                <a:rPr lang="en-ZA" b="1" dirty="0"/>
                <a:t>-65mV</a:t>
              </a:r>
            </a:p>
          </p:txBody>
        </p:sp>
      </p:grpSp>
      <p:grpSp>
        <p:nvGrpSpPr>
          <p:cNvPr id="134" name="Group 133">
            <a:extLst>
              <a:ext uri="{FF2B5EF4-FFF2-40B4-BE49-F238E27FC236}">
                <a16:creationId xmlns:a16="http://schemas.microsoft.com/office/drawing/2014/main" id="{D65E4B68-A323-46D4-9FA8-698B6BE56E5D}"/>
              </a:ext>
            </a:extLst>
          </p:cNvPr>
          <p:cNvGrpSpPr/>
          <p:nvPr/>
        </p:nvGrpSpPr>
        <p:grpSpPr>
          <a:xfrm>
            <a:off x="6739734" y="3748615"/>
            <a:ext cx="1610604" cy="2284749"/>
            <a:chOff x="3018890" y="1494730"/>
            <a:chExt cx="1610604" cy="2284749"/>
          </a:xfrm>
        </p:grpSpPr>
        <p:grpSp>
          <p:nvGrpSpPr>
            <p:cNvPr id="135" name="Group 134">
              <a:extLst>
                <a:ext uri="{FF2B5EF4-FFF2-40B4-BE49-F238E27FC236}">
                  <a16:creationId xmlns:a16="http://schemas.microsoft.com/office/drawing/2014/main" id="{4F5F4914-6780-49EC-B376-A50228453E72}"/>
                </a:ext>
              </a:extLst>
            </p:cNvPr>
            <p:cNvGrpSpPr/>
            <p:nvPr/>
          </p:nvGrpSpPr>
          <p:grpSpPr>
            <a:xfrm>
              <a:off x="3018890" y="1494730"/>
              <a:ext cx="1439027" cy="2284749"/>
              <a:chOff x="2947638" y="1031592"/>
              <a:chExt cx="1439027" cy="2284749"/>
            </a:xfrm>
          </p:grpSpPr>
          <p:sp>
            <p:nvSpPr>
              <p:cNvPr id="137" name="Freeform: Shape 136">
                <a:extLst>
                  <a:ext uri="{FF2B5EF4-FFF2-40B4-BE49-F238E27FC236}">
                    <a16:creationId xmlns:a16="http://schemas.microsoft.com/office/drawing/2014/main" id="{B9E3F31C-D50E-4DF4-AE46-605FB081C9DC}"/>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38" name="Freeform: Shape 137">
                <a:extLst>
                  <a:ext uri="{FF2B5EF4-FFF2-40B4-BE49-F238E27FC236}">
                    <a16:creationId xmlns:a16="http://schemas.microsoft.com/office/drawing/2014/main" id="{E33AF79D-6DCA-4B8F-9A9E-50D6345592D6}"/>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39" name="Rectangle 138">
                <a:extLst>
                  <a:ext uri="{FF2B5EF4-FFF2-40B4-BE49-F238E27FC236}">
                    <a16:creationId xmlns:a16="http://schemas.microsoft.com/office/drawing/2014/main" id="{ADDA45C5-BB64-436C-9C29-CFD44C9B1EA7}"/>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0" name="Rectangle 139">
                <a:extLst>
                  <a:ext uri="{FF2B5EF4-FFF2-40B4-BE49-F238E27FC236}">
                    <a16:creationId xmlns:a16="http://schemas.microsoft.com/office/drawing/2014/main" id="{79B9E587-164D-4D0B-865C-5520BDC3DA7D}"/>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1" name="Cube 140">
                <a:extLst>
                  <a:ext uri="{FF2B5EF4-FFF2-40B4-BE49-F238E27FC236}">
                    <a16:creationId xmlns:a16="http://schemas.microsoft.com/office/drawing/2014/main" id="{68832206-BFA1-428F-B123-D2C9888E6605}"/>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2" name="Rectangle: Rounded Corners 141">
                <a:extLst>
                  <a:ext uri="{FF2B5EF4-FFF2-40B4-BE49-F238E27FC236}">
                    <a16:creationId xmlns:a16="http://schemas.microsoft.com/office/drawing/2014/main" id="{E43F27FD-90D3-413F-952F-12F0EB6AB261}"/>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3" name="Oval 142">
                <a:extLst>
                  <a:ext uri="{FF2B5EF4-FFF2-40B4-BE49-F238E27FC236}">
                    <a16:creationId xmlns:a16="http://schemas.microsoft.com/office/drawing/2014/main" id="{14E005FE-A521-45E6-B067-23C73001F8B0}"/>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4" name="Oval 143">
                <a:extLst>
                  <a:ext uri="{FF2B5EF4-FFF2-40B4-BE49-F238E27FC236}">
                    <a16:creationId xmlns:a16="http://schemas.microsoft.com/office/drawing/2014/main" id="{26176881-0C4F-4B4A-8934-C81F9D105B7B}"/>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136" name="TextBox 135">
              <a:extLst>
                <a:ext uri="{FF2B5EF4-FFF2-40B4-BE49-F238E27FC236}">
                  <a16:creationId xmlns:a16="http://schemas.microsoft.com/office/drawing/2014/main" id="{A5A7B899-4D5F-42F0-85DD-EE57D2DCB4D8}"/>
                </a:ext>
              </a:extLst>
            </p:cNvPr>
            <p:cNvSpPr txBox="1"/>
            <p:nvPr/>
          </p:nvSpPr>
          <p:spPr>
            <a:xfrm>
              <a:off x="3362496" y="1800726"/>
              <a:ext cx="1266998" cy="369332"/>
            </a:xfrm>
            <a:prstGeom prst="rect">
              <a:avLst/>
            </a:prstGeom>
            <a:noFill/>
          </p:spPr>
          <p:txBody>
            <a:bodyPr wrap="square" rtlCol="0">
              <a:spAutoFit/>
            </a:bodyPr>
            <a:lstStyle/>
            <a:p>
              <a:r>
                <a:rPr lang="en-ZA" b="1" dirty="0"/>
                <a:t>-65mV</a:t>
              </a:r>
            </a:p>
          </p:txBody>
        </p:sp>
      </p:grpSp>
      <p:grpSp>
        <p:nvGrpSpPr>
          <p:cNvPr id="145" name="Group 144">
            <a:extLst>
              <a:ext uri="{FF2B5EF4-FFF2-40B4-BE49-F238E27FC236}">
                <a16:creationId xmlns:a16="http://schemas.microsoft.com/office/drawing/2014/main" id="{B222F251-0F07-4060-BABB-D165CE168C90}"/>
              </a:ext>
            </a:extLst>
          </p:cNvPr>
          <p:cNvGrpSpPr/>
          <p:nvPr/>
        </p:nvGrpSpPr>
        <p:grpSpPr>
          <a:xfrm>
            <a:off x="8764696" y="3756125"/>
            <a:ext cx="1610604" cy="2284749"/>
            <a:chOff x="3018890" y="1494730"/>
            <a:chExt cx="1610604" cy="2284749"/>
          </a:xfrm>
        </p:grpSpPr>
        <p:grpSp>
          <p:nvGrpSpPr>
            <p:cNvPr id="146" name="Group 145">
              <a:extLst>
                <a:ext uri="{FF2B5EF4-FFF2-40B4-BE49-F238E27FC236}">
                  <a16:creationId xmlns:a16="http://schemas.microsoft.com/office/drawing/2014/main" id="{10239387-C59B-484E-87AB-2DF455CF4373}"/>
                </a:ext>
              </a:extLst>
            </p:cNvPr>
            <p:cNvGrpSpPr/>
            <p:nvPr/>
          </p:nvGrpSpPr>
          <p:grpSpPr>
            <a:xfrm>
              <a:off x="3018890" y="1494730"/>
              <a:ext cx="1439027" cy="2284749"/>
              <a:chOff x="2947638" y="1031592"/>
              <a:chExt cx="1439027" cy="2284749"/>
            </a:xfrm>
          </p:grpSpPr>
          <p:sp>
            <p:nvSpPr>
              <p:cNvPr id="148" name="Freeform: Shape 147">
                <a:extLst>
                  <a:ext uri="{FF2B5EF4-FFF2-40B4-BE49-F238E27FC236}">
                    <a16:creationId xmlns:a16="http://schemas.microsoft.com/office/drawing/2014/main" id="{A1FE4045-313D-4846-8FCB-F4597BAE6E53}"/>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49" name="Freeform: Shape 148">
                <a:extLst>
                  <a:ext uri="{FF2B5EF4-FFF2-40B4-BE49-F238E27FC236}">
                    <a16:creationId xmlns:a16="http://schemas.microsoft.com/office/drawing/2014/main" id="{7748D808-42B1-43B0-8298-9BD7A8ECD02E}"/>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50" name="Rectangle 149">
                <a:extLst>
                  <a:ext uri="{FF2B5EF4-FFF2-40B4-BE49-F238E27FC236}">
                    <a16:creationId xmlns:a16="http://schemas.microsoft.com/office/drawing/2014/main" id="{9E3312AE-ECAA-443E-8A73-C411F7A05C76}"/>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1" name="Rectangle 150">
                <a:extLst>
                  <a:ext uri="{FF2B5EF4-FFF2-40B4-BE49-F238E27FC236}">
                    <a16:creationId xmlns:a16="http://schemas.microsoft.com/office/drawing/2014/main" id="{515946EA-BA14-4FA1-BE56-EEAEE6D1C024}"/>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2" name="Cube 151">
                <a:extLst>
                  <a:ext uri="{FF2B5EF4-FFF2-40B4-BE49-F238E27FC236}">
                    <a16:creationId xmlns:a16="http://schemas.microsoft.com/office/drawing/2014/main" id="{729DFAD7-E207-46DE-8B53-218BF2BD424D}"/>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3" name="Rectangle: Rounded Corners 152">
                <a:extLst>
                  <a:ext uri="{FF2B5EF4-FFF2-40B4-BE49-F238E27FC236}">
                    <a16:creationId xmlns:a16="http://schemas.microsoft.com/office/drawing/2014/main" id="{7736A420-656F-432A-8072-736328404E6F}"/>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4" name="Oval 153">
                <a:extLst>
                  <a:ext uri="{FF2B5EF4-FFF2-40B4-BE49-F238E27FC236}">
                    <a16:creationId xmlns:a16="http://schemas.microsoft.com/office/drawing/2014/main" id="{0787A69A-66D9-4024-9D65-7EECD94F149F}"/>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5" name="Oval 154">
                <a:extLst>
                  <a:ext uri="{FF2B5EF4-FFF2-40B4-BE49-F238E27FC236}">
                    <a16:creationId xmlns:a16="http://schemas.microsoft.com/office/drawing/2014/main" id="{72BB659E-A8B8-4C4B-B5C0-1A1E63C24885}"/>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147" name="TextBox 146">
              <a:extLst>
                <a:ext uri="{FF2B5EF4-FFF2-40B4-BE49-F238E27FC236}">
                  <a16:creationId xmlns:a16="http://schemas.microsoft.com/office/drawing/2014/main" id="{5C1E6F3F-0A79-475E-859E-40F8B8BD7E03}"/>
                </a:ext>
              </a:extLst>
            </p:cNvPr>
            <p:cNvSpPr txBox="1"/>
            <p:nvPr/>
          </p:nvSpPr>
          <p:spPr>
            <a:xfrm>
              <a:off x="3362496" y="1800726"/>
              <a:ext cx="1266998" cy="369332"/>
            </a:xfrm>
            <a:prstGeom prst="rect">
              <a:avLst/>
            </a:prstGeom>
            <a:noFill/>
          </p:spPr>
          <p:txBody>
            <a:bodyPr wrap="square" rtlCol="0">
              <a:spAutoFit/>
            </a:bodyPr>
            <a:lstStyle/>
            <a:p>
              <a:r>
                <a:rPr lang="en-ZA" b="1" dirty="0"/>
                <a:t>-65mV</a:t>
              </a:r>
            </a:p>
          </p:txBody>
        </p:sp>
      </p:grpSp>
      <p:sp>
        <p:nvSpPr>
          <p:cNvPr id="156" name="TextBox 155">
            <a:extLst>
              <a:ext uri="{FF2B5EF4-FFF2-40B4-BE49-F238E27FC236}">
                <a16:creationId xmlns:a16="http://schemas.microsoft.com/office/drawing/2014/main" id="{C267D7C4-FA23-4DD8-82FD-DE973B177605}"/>
              </a:ext>
            </a:extLst>
          </p:cNvPr>
          <p:cNvSpPr txBox="1"/>
          <p:nvPr/>
        </p:nvSpPr>
        <p:spPr>
          <a:xfrm>
            <a:off x="8012225" y="3070869"/>
            <a:ext cx="5125080" cy="461665"/>
          </a:xfrm>
          <a:prstGeom prst="rect">
            <a:avLst/>
          </a:prstGeom>
          <a:noFill/>
        </p:spPr>
        <p:txBody>
          <a:bodyPr wrap="square" rtlCol="0">
            <a:spAutoFit/>
          </a:bodyPr>
          <a:lstStyle/>
          <a:p>
            <a:r>
              <a:rPr lang="en-ZA" sz="2400" b="1" dirty="0">
                <a:highlight>
                  <a:srgbClr val="FFFF00"/>
                </a:highlight>
              </a:rPr>
              <a:t>*Without impermeant anions</a:t>
            </a:r>
          </a:p>
        </p:txBody>
      </p:sp>
      <p:sp>
        <p:nvSpPr>
          <p:cNvPr id="71" name="Content Placeholder 2">
            <a:extLst>
              <a:ext uri="{FF2B5EF4-FFF2-40B4-BE49-F238E27FC236}">
                <a16:creationId xmlns:a16="http://schemas.microsoft.com/office/drawing/2014/main" id="{0B02D6FF-17C7-4B5A-BC6A-82CD1A0FB9A0}"/>
              </a:ext>
            </a:extLst>
          </p:cNvPr>
          <p:cNvSpPr>
            <a:spLocks noGrp="1"/>
          </p:cNvSpPr>
          <p:nvPr>
            <p:ph idx="1"/>
          </p:nvPr>
        </p:nvSpPr>
        <p:spPr>
          <a:xfrm>
            <a:off x="704229" y="1588616"/>
            <a:ext cx="10515600" cy="1001981"/>
          </a:xfrm>
        </p:spPr>
        <p:txBody>
          <a:bodyPr/>
          <a:lstStyle/>
          <a:p>
            <a:r>
              <a:rPr lang="en-ZA" sz="3200" dirty="0"/>
              <a:t>2) Investigate the effect of </a:t>
            </a:r>
            <a:r>
              <a:rPr lang="en-ZA" sz="3200" b="1" dirty="0">
                <a:solidFill>
                  <a:srgbClr val="FF0000"/>
                </a:solidFill>
              </a:rPr>
              <a:t>impermeant anions </a:t>
            </a:r>
            <a:r>
              <a:rPr lang="en-ZA" sz="3200" dirty="0"/>
              <a:t>on the </a:t>
            </a:r>
            <a:r>
              <a:rPr lang="en-ZA" sz="3200" b="1" dirty="0">
                <a:solidFill>
                  <a:srgbClr val="FF0000"/>
                </a:solidFill>
              </a:rPr>
              <a:t>isopotential</a:t>
            </a:r>
            <a:r>
              <a:rPr lang="en-ZA" sz="3200" dirty="0"/>
              <a:t> status of neurons</a:t>
            </a:r>
            <a:endParaRPr lang="en-ZA" dirty="0"/>
          </a:p>
        </p:txBody>
      </p:sp>
      <p:grpSp>
        <p:nvGrpSpPr>
          <p:cNvPr id="72" name="Group 71">
            <a:extLst>
              <a:ext uri="{FF2B5EF4-FFF2-40B4-BE49-F238E27FC236}">
                <a16:creationId xmlns:a16="http://schemas.microsoft.com/office/drawing/2014/main" id="{184B9580-E812-40B6-BE60-39489C4F4B26}"/>
              </a:ext>
            </a:extLst>
          </p:cNvPr>
          <p:cNvGrpSpPr/>
          <p:nvPr/>
        </p:nvGrpSpPr>
        <p:grpSpPr>
          <a:xfrm>
            <a:off x="528294" y="3756125"/>
            <a:ext cx="1610604" cy="2284749"/>
            <a:chOff x="3018890" y="1494730"/>
            <a:chExt cx="1610604" cy="2284749"/>
          </a:xfrm>
        </p:grpSpPr>
        <p:grpSp>
          <p:nvGrpSpPr>
            <p:cNvPr id="73" name="Group 72">
              <a:extLst>
                <a:ext uri="{FF2B5EF4-FFF2-40B4-BE49-F238E27FC236}">
                  <a16:creationId xmlns:a16="http://schemas.microsoft.com/office/drawing/2014/main" id="{107BCA03-0522-49A4-ADCA-03BD09B2B464}"/>
                </a:ext>
              </a:extLst>
            </p:cNvPr>
            <p:cNvGrpSpPr/>
            <p:nvPr/>
          </p:nvGrpSpPr>
          <p:grpSpPr>
            <a:xfrm>
              <a:off x="3018890" y="1494730"/>
              <a:ext cx="1439027" cy="2284749"/>
              <a:chOff x="2947638" y="1031592"/>
              <a:chExt cx="1439027" cy="2284749"/>
            </a:xfrm>
          </p:grpSpPr>
          <p:sp>
            <p:nvSpPr>
              <p:cNvPr id="75" name="Freeform: Shape 74">
                <a:extLst>
                  <a:ext uri="{FF2B5EF4-FFF2-40B4-BE49-F238E27FC236}">
                    <a16:creationId xmlns:a16="http://schemas.microsoft.com/office/drawing/2014/main" id="{5D0B0DB7-988F-422E-BB22-C6F13C443541}"/>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76" name="Freeform: Shape 75">
                <a:extLst>
                  <a:ext uri="{FF2B5EF4-FFF2-40B4-BE49-F238E27FC236}">
                    <a16:creationId xmlns:a16="http://schemas.microsoft.com/office/drawing/2014/main" id="{041E8CAB-C798-4B3E-AD70-2B3F77582DE7}"/>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77" name="Rectangle 76">
                <a:extLst>
                  <a:ext uri="{FF2B5EF4-FFF2-40B4-BE49-F238E27FC236}">
                    <a16:creationId xmlns:a16="http://schemas.microsoft.com/office/drawing/2014/main" id="{C8466447-5596-4E7E-ADE8-D4985B4F23D9}"/>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0" name="Rectangle 79">
                <a:extLst>
                  <a:ext uri="{FF2B5EF4-FFF2-40B4-BE49-F238E27FC236}">
                    <a16:creationId xmlns:a16="http://schemas.microsoft.com/office/drawing/2014/main" id="{A0A225C2-3044-4E99-AE32-1CA2C37DF2DA}"/>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3" name="Cube 92">
                <a:extLst>
                  <a:ext uri="{FF2B5EF4-FFF2-40B4-BE49-F238E27FC236}">
                    <a16:creationId xmlns:a16="http://schemas.microsoft.com/office/drawing/2014/main" id="{421399B8-C848-4815-9FE3-191877B27907}"/>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4" name="Rectangle: Rounded Corners 93">
                <a:extLst>
                  <a:ext uri="{FF2B5EF4-FFF2-40B4-BE49-F238E27FC236}">
                    <a16:creationId xmlns:a16="http://schemas.microsoft.com/office/drawing/2014/main" id="{7DCDDD16-A05B-4208-B4D0-DA098E414333}"/>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5" name="Oval 94">
                <a:extLst>
                  <a:ext uri="{FF2B5EF4-FFF2-40B4-BE49-F238E27FC236}">
                    <a16:creationId xmlns:a16="http://schemas.microsoft.com/office/drawing/2014/main" id="{E864662A-87B2-4BD3-B3CB-2A5CE5A52A76}"/>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6" name="Oval 95">
                <a:extLst>
                  <a:ext uri="{FF2B5EF4-FFF2-40B4-BE49-F238E27FC236}">
                    <a16:creationId xmlns:a16="http://schemas.microsoft.com/office/drawing/2014/main" id="{10711B49-10DC-4972-8B9B-F8BDAD44C894}"/>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74" name="TextBox 73">
              <a:extLst>
                <a:ext uri="{FF2B5EF4-FFF2-40B4-BE49-F238E27FC236}">
                  <a16:creationId xmlns:a16="http://schemas.microsoft.com/office/drawing/2014/main" id="{1DE83F73-E853-4C5E-922F-CDC18905A7C0}"/>
                </a:ext>
              </a:extLst>
            </p:cNvPr>
            <p:cNvSpPr txBox="1"/>
            <p:nvPr/>
          </p:nvSpPr>
          <p:spPr>
            <a:xfrm>
              <a:off x="3362496" y="1800726"/>
              <a:ext cx="1266998" cy="369332"/>
            </a:xfrm>
            <a:prstGeom prst="rect">
              <a:avLst/>
            </a:prstGeom>
            <a:noFill/>
          </p:spPr>
          <p:txBody>
            <a:bodyPr wrap="square" rtlCol="0">
              <a:spAutoFit/>
            </a:bodyPr>
            <a:lstStyle/>
            <a:p>
              <a:r>
                <a:rPr lang="en-ZA" b="1" dirty="0"/>
                <a:t>-65mV</a:t>
              </a:r>
            </a:p>
          </p:txBody>
        </p:sp>
      </p:grpSp>
    </p:spTree>
    <p:extLst>
      <p:ext uri="{BB962C8B-B14F-4D97-AF65-F5344CB8AC3E}">
        <p14:creationId xmlns:p14="http://schemas.microsoft.com/office/powerpoint/2010/main" val="16757768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Take away message</a:t>
            </a:r>
            <a:endParaRPr lang="en-ZA" b="1" dirty="0">
              <a:solidFill>
                <a:schemeClr val="bg1"/>
              </a:solidFill>
            </a:endParaRPr>
          </a:p>
        </p:txBody>
      </p:sp>
      <p:sp>
        <p:nvSpPr>
          <p:cNvPr id="5" name="TextBox 4">
            <a:extLst>
              <a:ext uri="{FF2B5EF4-FFF2-40B4-BE49-F238E27FC236}">
                <a16:creationId xmlns:a16="http://schemas.microsoft.com/office/drawing/2014/main" id="{2DE1DF4D-7C9C-44F3-B6A9-40410279A7AC}"/>
              </a:ext>
            </a:extLst>
          </p:cNvPr>
          <p:cNvSpPr txBox="1"/>
          <p:nvPr/>
        </p:nvSpPr>
        <p:spPr>
          <a:xfrm>
            <a:off x="639580" y="1630282"/>
            <a:ext cx="10912840" cy="5016758"/>
          </a:xfrm>
          <a:prstGeom prst="rect">
            <a:avLst/>
          </a:prstGeom>
          <a:noFill/>
        </p:spPr>
        <p:txBody>
          <a:bodyPr wrap="square" rtlCol="0">
            <a:spAutoFit/>
          </a:bodyPr>
          <a:lstStyle/>
          <a:p>
            <a:pPr marL="457200" indent="-457200">
              <a:buFont typeface="Arial" panose="020B0604020202020204" pitchFamily="34" charset="0"/>
              <a:buChar char="•"/>
            </a:pPr>
            <a:r>
              <a:rPr lang="en-ZA" sz="3200" dirty="0"/>
              <a:t>Computational models of neurons provide unique insights</a:t>
            </a:r>
          </a:p>
          <a:p>
            <a:endParaRPr lang="en-ZA" sz="3200" dirty="0"/>
          </a:p>
          <a:p>
            <a:pPr marL="457200" indent="-457200">
              <a:buFont typeface="Arial" panose="020B0604020202020204" pitchFamily="34" charset="0"/>
              <a:buChar char="•"/>
            </a:pPr>
            <a:r>
              <a:rPr lang="en-ZA" sz="3200" dirty="0"/>
              <a:t>Current models assume fixed resting membrane voltages (isopotentiality) and don’t account for impermeant anions</a:t>
            </a:r>
          </a:p>
          <a:p>
            <a:endParaRPr lang="en-ZA" sz="3200" dirty="0"/>
          </a:p>
          <a:p>
            <a:pPr marL="457200" indent="-457200">
              <a:buFont typeface="Arial" panose="020B0604020202020204" pitchFamily="34" charset="0"/>
              <a:buChar char="•"/>
            </a:pPr>
            <a:r>
              <a:rPr lang="en-ZA" sz="3200" dirty="0"/>
              <a:t>These limitations impact our understanding of normal and disease states</a:t>
            </a:r>
          </a:p>
          <a:p>
            <a:endParaRPr lang="en-ZA" sz="3200" dirty="0"/>
          </a:p>
          <a:p>
            <a:pPr marL="457200" indent="-457200">
              <a:buFont typeface="Arial" panose="020B0604020202020204" pitchFamily="34" charset="0"/>
              <a:buChar char="•"/>
            </a:pPr>
            <a:r>
              <a:rPr lang="en-ZA" sz="3200" dirty="0"/>
              <a:t>Electrodiffusion based models incorporating impermeant anions may help address this problem</a:t>
            </a:r>
            <a:endParaRPr lang="en-ZA" sz="2800" b="1" dirty="0"/>
          </a:p>
        </p:txBody>
      </p:sp>
    </p:spTree>
    <p:extLst>
      <p:ext uri="{BB962C8B-B14F-4D97-AF65-F5344CB8AC3E}">
        <p14:creationId xmlns:p14="http://schemas.microsoft.com/office/powerpoint/2010/main" val="234962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animEffect transition="in" filter="fade">
                                      <p:cBhvr>
                                        <p:cTn id="17" dur="500"/>
                                        <p:tgtEl>
                                          <p:spTgt spid="5">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6" end="6"/>
                                            </p:txEl>
                                          </p:spTgt>
                                        </p:tgtEl>
                                        <p:attrNameLst>
                                          <p:attrName>style.visibility</p:attrName>
                                        </p:attrNameLst>
                                      </p:cBhvr>
                                      <p:to>
                                        <p:strVal val="visible"/>
                                      </p:to>
                                    </p:set>
                                    <p:animEffect transition="in" filter="fade">
                                      <p:cBhvr>
                                        <p:cTn id="22"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Objective 2</a:t>
            </a:r>
          </a:p>
        </p:txBody>
      </p:sp>
      <p:grpSp>
        <p:nvGrpSpPr>
          <p:cNvPr id="7" name="Group 6">
            <a:extLst>
              <a:ext uri="{FF2B5EF4-FFF2-40B4-BE49-F238E27FC236}">
                <a16:creationId xmlns:a16="http://schemas.microsoft.com/office/drawing/2014/main" id="{177AD57D-462D-4182-BCD8-46851618AB6E}"/>
              </a:ext>
            </a:extLst>
          </p:cNvPr>
          <p:cNvGrpSpPr/>
          <p:nvPr/>
        </p:nvGrpSpPr>
        <p:grpSpPr>
          <a:xfrm>
            <a:off x="205658" y="5493816"/>
            <a:ext cx="11780684" cy="1349575"/>
            <a:chOff x="214877" y="4938000"/>
            <a:chExt cx="11780684" cy="1751018"/>
          </a:xfrm>
        </p:grpSpPr>
        <p:sp>
          <p:nvSpPr>
            <p:cNvPr id="4" name="Rectangle: Rounded Corners 3">
              <a:extLst>
                <a:ext uri="{FF2B5EF4-FFF2-40B4-BE49-F238E27FC236}">
                  <a16:creationId xmlns:a16="http://schemas.microsoft.com/office/drawing/2014/main" id="{BF06C12B-6E76-4B54-B3CC-3533A6212FCE}"/>
                </a:ext>
              </a:extLst>
            </p:cNvPr>
            <p:cNvSpPr/>
            <p:nvPr/>
          </p:nvSpPr>
          <p:spPr>
            <a:xfrm>
              <a:off x="2157408" y="5448215"/>
              <a:ext cx="1688034" cy="630466"/>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 name="Rectangle: Rounded Corners 4">
              <a:extLst>
                <a:ext uri="{FF2B5EF4-FFF2-40B4-BE49-F238E27FC236}">
                  <a16:creationId xmlns:a16="http://schemas.microsoft.com/office/drawing/2014/main" id="{57D7BAEF-420C-444B-9471-5DFD2A3D2C11}"/>
                </a:ext>
              </a:extLst>
            </p:cNvPr>
            <p:cNvSpPr/>
            <p:nvPr/>
          </p:nvSpPr>
          <p:spPr>
            <a:xfrm>
              <a:off x="4201162" y="5440254"/>
              <a:ext cx="1688034" cy="621561"/>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 name="Rectangle: Rounded Corners 5">
              <a:extLst>
                <a:ext uri="{FF2B5EF4-FFF2-40B4-BE49-F238E27FC236}">
                  <a16:creationId xmlns:a16="http://schemas.microsoft.com/office/drawing/2014/main" id="{ED579156-77F6-4E85-82FF-35949E8FF2F8}"/>
                </a:ext>
              </a:extLst>
            </p:cNvPr>
            <p:cNvSpPr/>
            <p:nvPr/>
          </p:nvSpPr>
          <p:spPr>
            <a:xfrm>
              <a:off x="6143693" y="5431348"/>
              <a:ext cx="1688034" cy="63046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 name="Rectangle: Rounded Corners 7">
              <a:extLst>
                <a:ext uri="{FF2B5EF4-FFF2-40B4-BE49-F238E27FC236}">
                  <a16:creationId xmlns:a16="http://schemas.microsoft.com/office/drawing/2014/main" id="{09455F7F-09DC-47E4-BD37-630EDDFFA602}"/>
                </a:ext>
              </a:extLst>
            </p:cNvPr>
            <p:cNvSpPr/>
            <p:nvPr/>
          </p:nvSpPr>
          <p:spPr>
            <a:xfrm>
              <a:off x="214877" y="5448215"/>
              <a:ext cx="1688034" cy="645313"/>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1" name="Rectangle 80">
              <a:extLst>
                <a:ext uri="{FF2B5EF4-FFF2-40B4-BE49-F238E27FC236}">
                  <a16:creationId xmlns:a16="http://schemas.microsoft.com/office/drawing/2014/main" id="{F20A0409-4F12-442D-93AC-3A7254A15E10}"/>
                </a:ext>
              </a:extLst>
            </p:cNvPr>
            <p:cNvSpPr/>
            <p:nvPr/>
          </p:nvSpPr>
          <p:spPr>
            <a:xfrm>
              <a:off x="1902912" y="5746581"/>
              <a:ext cx="212343" cy="6692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82" name="Rectangle 81">
              <a:extLst>
                <a:ext uri="{FF2B5EF4-FFF2-40B4-BE49-F238E27FC236}">
                  <a16:creationId xmlns:a16="http://schemas.microsoft.com/office/drawing/2014/main" id="{3F4555D8-3884-4300-84AA-51A113722FF9}"/>
                </a:ext>
              </a:extLst>
            </p:cNvPr>
            <p:cNvSpPr/>
            <p:nvPr/>
          </p:nvSpPr>
          <p:spPr>
            <a:xfrm>
              <a:off x="3854733" y="5746581"/>
              <a:ext cx="332005" cy="1026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83" name="Rectangle 82">
              <a:extLst>
                <a:ext uri="{FF2B5EF4-FFF2-40B4-BE49-F238E27FC236}">
                  <a16:creationId xmlns:a16="http://schemas.microsoft.com/office/drawing/2014/main" id="{BD09B1E4-7594-4118-BEEB-E0CAF5D98E9E}"/>
                </a:ext>
              </a:extLst>
            </p:cNvPr>
            <p:cNvSpPr/>
            <p:nvPr/>
          </p:nvSpPr>
          <p:spPr>
            <a:xfrm>
              <a:off x="5889196" y="5703039"/>
              <a:ext cx="240074" cy="12382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78" name="Rectangle 77">
              <a:extLst>
                <a:ext uri="{FF2B5EF4-FFF2-40B4-BE49-F238E27FC236}">
                  <a16:creationId xmlns:a16="http://schemas.microsoft.com/office/drawing/2014/main" id="{B34D0841-3574-4763-B657-0D839815BF5E}"/>
                </a:ext>
              </a:extLst>
            </p:cNvPr>
            <p:cNvSpPr/>
            <p:nvPr/>
          </p:nvSpPr>
          <p:spPr>
            <a:xfrm>
              <a:off x="7855442" y="5710833"/>
              <a:ext cx="332005" cy="1026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79" name="Rectangle: Rounded Corners 78">
              <a:extLst>
                <a:ext uri="{FF2B5EF4-FFF2-40B4-BE49-F238E27FC236}">
                  <a16:creationId xmlns:a16="http://schemas.microsoft.com/office/drawing/2014/main" id="{7E93EFEF-2274-4304-BFBE-E0DDE024B7F7}"/>
                </a:ext>
              </a:extLst>
            </p:cNvPr>
            <p:cNvSpPr/>
            <p:nvPr/>
          </p:nvSpPr>
          <p:spPr>
            <a:xfrm>
              <a:off x="8211162" y="5440219"/>
              <a:ext cx="1688034" cy="63046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4" name="Rectangle 83">
              <a:extLst>
                <a:ext uri="{FF2B5EF4-FFF2-40B4-BE49-F238E27FC236}">
                  <a16:creationId xmlns:a16="http://schemas.microsoft.com/office/drawing/2014/main" id="{91A6A751-593C-430F-A2C7-D4668ECEB808}"/>
                </a:ext>
              </a:extLst>
            </p:cNvPr>
            <p:cNvSpPr/>
            <p:nvPr/>
          </p:nvSpPr>
          <p:spPr>
            <a:xfrm>
              <a:off x="9904473" y="5746581"/>
              <a:ext cx="332005" cy="1026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85" name="Oval 84">
              <a:extLst>
                <a:ext uri="{FF2B5EF4-FFF2-40B4-BE49-F238E27FC236}">
                  <a16:creationId xmlns:a16="http://schemas.microsoft.com/office/drawing/2014/main" id="{B1082D0D-9EBD-4800-B9A2-F7DAB762FC60}"/>
                </a:ext>
              </a:extLst>
            </p:cNvPr>
            <p:cNvSpPr/>
            <p:nvPr/>
          </p:nvSpPr>
          <p:spPr>
            <a:xfrm>
              <a:off x="10254916" y="4938000"/>
              <a:ext cx="1740645" cy="1751018"/>
            </a:xfrm>
            <a:prstGeom prst="ellipse">
              <a:avLst/>
            </a:prstGeom>
            <a:solidFill>
              <a:srgbClr val="5B9BD5"/>
            </a:solidFill>
            <a:ln w="381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6" name="Oval 85">
              <a:extLst>
                <a:ext uri="{FF2B5EF4-FFF2-40B4-BE49-F238E27FC236}">
                  <a16:creationId xmlns:a16="http://schemas.microsoft.com/office/drawing/2014/main" id="{885FF4B3-83B8-4CB7-8940-C3D0CC506A7B}"/>
                </a:ext>
              </a:extLst>
            </p:cNvPr>
            <p:cNvSpPr/>
            <p:nvPr/>
          </p:nvSpPr>
          <p:spPr>
            <a:xfrm>
              <a:off x="11148953" y="5870403"/>
              <a:ext cx="549950" cy="586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grpSp>
        <p:nvGrpSpPr>
          <p:cNvPr id="111" name="Group 110">
            <a:extLst>
              <a:ext uri="{FF2B5EF4-FFF2-40B4-BE49-F238E27FC236}">
                <a16:creationId xmlns:a16="http://schemas.microsoft.com/office/drawing/2014/main" id="{01A3819E-EA1A-4835-8451-2BBDFA90B8CE}"/>
              </a:ext>
            </a:extLst>
          </p:cNvPr>
          <p:cNvGrpSpPr/>
          <p:nvPr/>
        </p:nvGrpSpPr>
        <p:grpSpPr>
          <a:xfrm>
            <a:off x="4696811" y="3752981"/>
            <a:ext cx="1610604" cy="2284749"/>
            <a:chOff x="3018890" y="1494730"/>
            <a:chExt cx="1610604" cy="2284749"/>
          </a:xfrm>
        </p:grpSpPr>
        <p:grpSp>
          <p:nvGrpSpPr>
            <p:cNvPr id="112" name="Group 111">
              <a:extLst>
                <a:ext uri="{FF2B5EF4-FFF2-40B4-BE49-F238E27FC236}">
                  <a16:creationId xmlns:a16="http://schemas.microsoft.com/office/drawing/2014/main" id="{EDF8AE41-08D2-484A-BF60-110C40E9DBFE}"/>
                </a:ext>
              </a:extLst>
            </p:cNvPr>
            <p:cNvGrpSpPr/>
            <p:nvPr/>
          </p:nvGrpSpPr>
          <p:grpSpPr>
            <a:xfrm>
              <a:off x="3018890" y="1494730"/>
              <a:ext cx="1439027" cy="2284749"/>
              <a:chOff x="2947638" y="1031592"/>
              <a:chExt cx="1439027" cy="2284749"/>
            </a:xfrm>
          </p:grpSpPr>
          <p:sp>
            <p:nvSpPr>
              <p:cNvPr id="114" name="Freeform: Shape 113">
                <a:extLst>
                  <a:ext uri="{FF2B5EF4-FFF2-40B4-BE49-F238E27FC236}">
                    <a16:creationId xmlns:a16="http://schemas.microsoft.com/office/drawing/2014/main" id="{7BBE0B88-9144-4F70-816A-EBD7EFA9526F}"/>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15" name="Freeform: Shape 114">
                <a:extLst>
                  <a:ext uri="{FF2B5EF4-FFF2-40B4-BE49-F238E27FC236}">
                    <a16:creationId xmlns:a16="http://schemas.microsoft.com/office/drawing/2014/main" id="{B7938BFA-DCF6-4281-9A82-5266281B8BAB}"/>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16" name="Rectangle 115">
                <a:extLst>
                  <a:ext uri="{FF2B5EF4-FFF2-40B4-BE49-F238E27FC236}">
                    <a16:creationId xmlns:a16="http://schemas.microsoft.com/office/drawing/2014/main" id="{B7D63E42-065F-4729-9B88-BB8B927F212D}"/>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7" name="Rectangle 116">
                <a:extLst>
                  <a:ext uri="{FF2B5EF4-FFF2-40B4-BE49-F238E27FC236}">
                    <a16:creationId xmlns:a16="http://schemas.microsoft.com/office/drawing/2014/main" id="{1463D002-101B-4827-BB5D-284396EA5969}"/>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8" name="Cube 117">
                <a:extLst>
                  <a:ext uri="{FF2B5EF4-FFF2-40B4-BE49-F238E27FC236}">
                    <a16:creationId xmlns:a16="http://schemas.microsoft.com/office/drawing/2014/main" id="{B03FD329-5411-4429-A1E0-278EEF60AB62}"/>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9" name="Rectangle: Rounded Corners 118">
                <a:extLst>
                  <a:ext uri="{FF2B5EF4-FFF2-40B4-BE49-F238E27FC236}">
                    <a16:creationId xmlns:a16="http://schemas.microsoft.com/office/drawing/2014/main" id="{6A170160-074A-488A-BB76-8C2028B0C0C3}"/>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20" name="Oval 119">
                <a:extLst>
                  <a:ext uri="{FF2B5EF4-FFF2-40B4-BE49-F238E27FC236}">
                    <a16:creationId xmlns:a16="http://schemas.microsoft.com/office/drawing/2014/main" id="{65602EF0-4100-42A0-B4CB-843FE64C963F}"/>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21" name="Oval 120">
                <a:extLst>
                  <a:ext uri="{FF2B5EF4-FFF2-40B4-BE49-F238E27FC236}">
                    <a16:creationId xmlns:a16="http://schemas.microsoft.com/office/drawing/2014/main" id="{9D8CCB98-887A-44A0-A6D5-30AFD85878EA}"/>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113" name="TextBox 112">
              <a:extLst>
                <a:ext uri="{FF2B5EF4-FFF2-40B4-BE49-F238E27FC236}">
                  <a16:creationId xmlns:a16="http://schemas.microsoft.com/office/drawing/2014/main" id="{5619B8ED-5561-47F9-AF2B-8D4B2A8ABADE}"/>
                </a:ext>
              </a:extLst>
            </p:cNvPr>
            <p:cNvSpPr txBox="1"/>
            <p:nvPr/>
          </p:nvSpPr>
          <p:spPr>
            <a:xfrm>
              <a:off x="3362496" y="1800726"/>
              <a:ext cx="1266998" cy="369332"/>
            </a:xfrm>
            <a:prstGeom prst="rect">
              <a:avLst/>
            </a:prstGeom>
            <a:noFill/>
          </p:spPr>
          <p:txBody>
            <a:bodyPr wrap="square" rtlCol="0">
              <a:spAutoFit/>
            </a:bodyPr>
            <a:lstStyle/>
            <a:p>
              <a:r>
                <a:rPr lang="en-ZA" b="1" dirty="0">
                  <a:solidFill>
                    <a:srgbClr val="FF0000"/>
                  </a:solidFill>
                </a:rPr>
                <a:t>??????</a:t>
              </a:r>
            </a:p>
          </p:txBody>
        </p:sp>
      </p:grpSp>
      <p:grpSp>
        <p:nvGrpSpPr>
          <p:cNvPr id="123" name="Group 122">
            <a:extLst>
              <a:ext uri="{FF2B5EF4-FFF2-40B4-BE49-F238E27FC236}">
                <a16:creationId xmlns:a16="http://schemas.microsoft.com/office/drawing/2014/main" id="{C6FC3516-1921-4AD3-8EE6-418B1A15641D}"/>
              </a:ext>
            </a:extLst>
          </p:cNvPr>
          <p:cNvGrpSpPr/>
          <p:nvPr/>
        </p:nvGrpSpPr>
        <p:grpSpPr>
          <a:xfrm>
            <a:off x="2582300" y="3752981"/>
            <a:ext cx="1610604" cy="2284749"/>
            <a:chOff x="3018890" y="1494730"/>
            <a:chExt cx="1610604" cy="2284749"/>
          </a:xfrm>
        </p:grpSpPr>
        <p:grpSp>
          <p:nvGrpSpPr>
            <p:cNvPr id="124" name="Group 123">
              <a:extLst>
                <a:ext uri="{FF2B5EF4-FFF2-40B4-BE49-F238E27FC236}">
                  <a16:creationId xmlns:a16="http://schemas.microsoft.com/office/drawing/2014/main" id="{7D01F37D-5F88-4A02-8632-FC605E49CD33}"/>
                </a:ext>
              </a:extLst>
            </p:cNvPr>
            <p:cNvGrpSpPr/>
            <p:nvPr/>
          </p:nvGrpSpPr>
          <p:grpSpPr>
            <a:xfrm>
              <a:off x="3018890" y="1494730"/>
              <a:ext cx="1439027" cy="2284749"/>
              <a:chOff x="2947638" y="1031592"/>
              <a:chExt cx="1439027" cy="2284749"/>
            </a:xfrm>
          </p:grpSpPr>
          <p:sp>
            <p:nvSpPr>
              <p:cNvPr id="126" name="Freeform: Shape 125">
                <a:extLst>
                  <a:ext uri="{FF2B5EF4-FFF2-40B4-BE49-F238E27FC236}">
                    <a16:creationId xmlns:a16="http://schemas.microsoft.com/office/drawing/2014/main" id="{282922B2-2E1B-4BCE-B945-E99BFC4AFC9A}"/>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27" name="Freeform: Shape 126">
                <a:extLst>
                  <a:ext uri="{FF2B5EF4-FFF2-40B4-BE49-F238E27FC236}">
                    <a16:creationId xmlns:a16="http://schemas.microsoft.com/office/drawing/2014/main" id="{BC2DB632-F601-44EE-8EC0-9D906C7608FB}"/>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28" name="Rectangle 127">
                <a:extLst>
                  <a:ext uri="{FF2B5EF4-FFF2-40B4-BE49-F238E27FC236}">
                    <a16:creationId xmlns:a16="http://schemas.microsoft.com/office/drawing/2014/main" id="{A9C5790B-4EA3-4EFD-AA09-95D5B02A7CA8}"/>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29" name="Rectangle 128">
                <a:extLst>
                  <a:ext uri="{FF2B5EF4-FFF2-40B4-BE49-F238E27FC236}">
                    <a16:creationId xmlns:a16="http://schemas.microsoft.com/office/drawing/2014/main" id="{20A54CC6-6733-4E29-BEAA-81CC32561108}"/>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0" name="Cube 129">
                <a:extLst>
                  <a:ext uri="{FF2B5EF4-FFF2-40B4-BE49-F238E27FC236}">
                    <a16:creationId xmlns:a16="http://schemas.microsoft.com/office/drawing/2014/main" id="{1515BD76-D5F9-4825-BB3A-28D41E164521}"/>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1" name="Rectangle: Rounded Corners 130">
                <a:extLst>
                  <a:ext uri="{FF2B5EF4-FFF2-40B4-BE49-F238E27FC236}">
                    <a16:creationId xmlns:a16="http://schemas.microsoft.com/office/drawing/2014/main" id="{9D95B078-76FE-40F0-AF77-43C3C45E3C4B}"/>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2" name="Oval 131">
                <a:extLst>
                  <a:ext uri="{FF2B5EF4-FFF2-40B4-BE49-F238E27FC236}">
                    <a16:creationId xmlns:a16="http://schemas.microsoft.com/office/drawing/2014/main" id="{81A1AEE2-5D90-40F6-A44E-2BB0775C75A2}"/>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3" name="Oval 132">
                <a:extLst>
                  <a:ext uri="{FF2B5EF4-FFF2-40B4-BE49-F238E27FC236}">
                    <a16:creationId xmlns:a16="http://schemas.microsoft.com/office/drawing/2014/main" id="{E5BE6D68-B7E5-410E-8466-B97B245B92F7}"/>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125" name="TextBox 124">
              <a:extLst>
                <a:ext uri="{FF2B5EF4-FFF2-40B4-BE49-F238E27FC236}">
                  <a16:creationId xmlns:a16="http://schemas.microsoft.com/office/drawing/2014/main" id="{25A66685-CBD2-4B8F-8B94-BED88F0F4FB5}"/>
                </a:ext>
              </a:extLst>
            </p:cNvPr>
            <p:cNvSpPr txBox="1"/>
            <p:nvPr/>
          </p:nvSpPr>
          <p:spPr>
            <a:xfrm>
              <a:off x="3362496" y="1800726"/>
              <a:ext cx="1266998" cy="369332"/>
            </a:xfrm>
            <a:prstGeom prst="rect">
              <a:avLst/>
            </a:prstGeom>
            <a:noFill/>
          </p:spPr>
          <p:txBody>
            <a:bodyPr wrap="square" rtlCol="0">
              <a:spAutoFit/>
            </a:bodyPr>
            <a:lstStyle/>
            <a:p>
              <a:r>
                <a:rPr lang="en-ZA" b="1" dirty="0">
                  <a:solidFill>
                    <a:srgbClr val="FF0000"/>
                  </a:solidFill>
                </a:rPr>
                <a:t>??????</a:t>
              </a:r>
            </a:p>
          </p:txBody>
        </p:sp>
      </p:grpSp>
      <p:grpSp>
        <p:nvGrpSpPr>
          <p:cNvPr id="134" name="Group 133">
            <a:extLst>
              <a:ext uri="{FF2B5EF4-FFF2-40B4-BE49-F238E27FC236}">
                <a16:creationId xmlns:a16="http://schemas.microsoft.com/office/drawing/2014/main" id="{D65E4B68-A323-46D4-9FA8-698B6BE56E5D}"/>
              </a:ext>
            </a:extLst>
          </p:cNvPr>
          <p:cNvGrpSpPr/>
          <p:nvPr/>
        </p:nvGrpSpPr>
        <p:grpSpPr>
          <a:xfrm>
            <a:off x="6739734" y="3748615"/>
            <a:ext cx="1610604" cy="2284749"/>
            <a:chOff x="3018890" y="1494730"/>
            <a:chExt cx="1610604" cy="2284749"/>
          </a:xfrm>
        </p:grpSpPr>
        <p:grpSp>
          <p:nvGrpSpPr>
            <p:cNvPr id="135" name="Group 134">
              <a:extLst>
                <a:ext uri="{FF2B5EF4-FFF2-40B4-BE49-F238E27FC236}">
                  <a16:creationId xmlns:a16="http://schemas.microsoft.com/office/drawing/2014/main" id="{4F5F4914-6780-49EC-B376-A50228453E72}"/>
                </a:ext>
              </a:extLst>
            </p:cNvPr>
            <p:cNvGrpSpPr/>
            <p:nvPr/>
          </p:nvGrpSpPr>
          <p:grpSpPr>
            <a:xfrm>
              <a:off x="3018890" y="1494730"/>
              <a:ext cx="1439027" cy="2284749"/>
              <a:chOff x="2947638" y="1031592"/>
              <a:chExt cx="1439027" cy="2284749"/>
            </a:xfrm>
          </p:grpSpPr>
          <p:sp>
            <p:nvSpPr>
              <p:cNvPr id="137" name="Freeform: Shape 136">
                <a:extLst>
                  <a:ext uri="{FF2B5EF4-FFF2-40B4-BE49-F238E27FC236}">
                    <a16:creationId xmlns:a16="http://schemas.microsoft.com/office/drawing/2014/main" id="{B9E3F31C-D50E-4DF4-AE46-605FB081C9DC}"/>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38" name="Freeform: Shape 137">
                <a:extLst>
                  <a:ext uri="{FF2B5EF4-FFF2-40B4-BE49-F238E27FC236}">
                    <a16:creationId xmlns:a16="http://schemas.microsoft.com/office/drawing/2014/main" id="{E33AF79D-6DCA-4B8F-9A9E-50D6345592D6}"/>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39" name="Rectangle 138">
                <a:extLst>
                  <a:ext uri="{FF2B5EF4-FFF2-40B4-BE49-F238E27FC236}">
                    <a16:creationId xmlns:a16="http://schemas.microsoft.com/office/drawing/2014/main" id="{ADDA45C5-BB64-436C-9C29-CFD44C9B1EA7}"/>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0" name="Rectangle 139">
                <a:extLst>
                  <a:ext uri="{FF2B5EF4-FFF2-40B4-BE49-F238E27FC236}">
                    <a16:creationId xmlns:a16="http://schemas.microsoft.com/office/drawing/2014/main" id="{79B9E587-164D-4D0B-865C-5520BDC3DA7D}"/>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1" name="Cube 140">
                <a:extLst>
                  <a:ext uri="{FF2B5EF4-FFF2-40B4-BE49-F238E27FC236}">
                    <a16:creationId xmlns:a16="http://schemas.microsoft.com/office/drawing/2014/main" id="{68832206-BFA1-428F-B123-D2C9888E6605}"/>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2" name="Rectangle: Rounded Corners 141">
                <a:extLst>
                  <a:ext uri="{FF2B5EF4-FFF2-40B4-BE49-F238E27FC236}">
                    <a16:creationId xmlns:a16="http://schemas.microsoft.com/office/drawing/2014/main" id="{E43F27FD-90D3-413F-952F-12F0EB6AB261}"/>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3" name="Oval 142">
                <a:extLst>
                  <a:ext uri="{FF2B5EF4-FFF2-40B4-BE49-F238E27FC236}">
                    <a16:creationId xmlns:a16="http://schemas.microsoft.com/office/drawing/2014/main" id="{14E005FE-A521-45E6-B067-23C73001F8B0}"/>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4" name="Oval 143">
                <a:extLst>
                  <a:ext uri="{FF2B5EF4-FFF2-40B4-BE49-F238E27FC236}">
                    <a16:creationId xmlns:a16="http://schemas.microsoft.com/office/drawing/2014/main" id="{26176881-0C4F-4B4A-8934-C81F9D105B7B}"/>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136" name="TextBox 135">
              <a:extLst>
                <a:ext uri="{FF2B5EF4-FFF2-40B4-BE49-F238E27FC236}">
                  <a16:creationId xmlns:a16="http://schemas.microsoft.com/office/drawing/2014/main" id="{A5A7B899-4D5F-42F0-85DD-EE57D2DCB4D8}"/>
                </a:ext>
              </a:extLst>
            </p:cNvPr>
            <p:cNvSpPr txBox="1"/>
            <p:nvPr/>
          </p:nvSpPr>
          <p:spPr>
            <a:xfrm>
              <a:off x="3362496" y="1800726"/>
              <a:ext cx="1266998" cy="369332"/>
            </a:xfrm>
            <a:prstGeom prst="rect">
              <a:avLst/>
            </a:prstGeom>
            <a:noFill/>
          </p:spPr>
          <p:txBody>
            <a:bodyPr wrap="square" rtlCol="0">
              <a:spAutoFit/>
            </a:bodyPr>
            <a:lstStyle/>
            <a:p>
              <a:r>
                <a:rPr lang="en-ZA" b="1" dirty="0">
                  <a:solidFill>
                    <a:srgbClr val="FF0000"/>
                  </a:solidFill>
                </a:rPr>
                <a:t>??????</a:t>
              </a:r>
            </a:p>
          </p:txBody>
        </p:sp>
      </p:grpSp>
      <p:grpSp>
        <p:nvGrpSpPr>
          <p:cNvPr id="145" name="Group 144">
            <a:extLst>
              <a:ext uri="{FF2B5EF4-FFF2-40B4-BE49-F238E27FC236}">
                <a16:creationId xmlns:a16="http://schemas.microsoft.com/office/drawing/2014/main" id="{B222F251-0F07-4060-BABB-D165CE168C90}"/>
              </a:ext>
            </a:extLst>
          </p:cNvPr>
          <p:cNvGrpSpPr/>
          <p:nvPr/>
        </p:nvGrpSpPr>
        <p:grpSpPr>
          <a:xfrm>
            <a:off x="8764696" y="3756125"/>
            <a:ext cx="1610604" cy="2284749"/>
            <a:chOff x="3018890" y="1494730"/>
            <a:chExt cx="1610604" cy="2284749"/>
          </a:xfrm>
        </p:grpSpPr>
        <p:grpSp>
          <p:nvGrpSpPr>
            <p:cNvPr id="146" name="Group 145">
              <a:extLst>
                <a:ext uri="{FF2B5EF4-FFF2-40B4-BE49-F238E27FC236}">
                  <a16:creationId xmlns:a16="http://schemas.microsoft.com/office/drawing/2014/main" id="{10239387-C59B-484E-87AB-2DF455CF4373}"/>
                </a:ext>
              </a:extLst>
            </p:cNvPr>
            <p:cNvGrpSpPr/>
            <p:nvPr/>
          </p:nvGrpSpPr>
          <p:grpSpPr>
            <a:xfrm>
              <a:off x="3018890" y="1494730"/>
              <a:ext cx="1439027" cy="2284749"/>
              <a:chOff x="2947638" y="1031592"/>
              <a:chExt cx="1439027" cy="2284749"/>
            </a:xfrm>
          </p:grpSpPr>
          <p:sp>
            <p:nvSpPr>
              <p:cNvPr id="148" name="Freeform: Shape 147">
                <a:extLst>
                  <a:ext uri="{FF2B5EF4-FFF2-40B4-BE49-F238E27FC236}">
                    <a16:creationId xmlns:a16="http://schemas.microsoft.com/office/drawing/2014/main" id="{A1FE4045-313D-4846-8FCB-F4597BAE6E53}"/>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49" name="Freeform: Shape 148">
                <a:extLst>
                  <a:ext uri="{FF2B5EF4-FFF2-40B4-BE49-F238E27FC236}">
                    <a16:creationId xmlns:a16="http://schemas.microsoft.com/office/drawing/2014/main" id="{7748D808-42B1-43B0-8298-9BD7A8ECD02E}"/>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50" name="Rectangle 149">
                <a:extLst>
                  <a:ext uri="{FF2B5EF4-FFF2-40B4-BE49-F238E27FC236}">
                    <a16:creationId xmlns:a16="http://schemas.microsoft.com/office/drawing/2014/main" id="{9E3312AE-ECAA-443E-8A73-C411F7A05C76}"/>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1" name="Rectangle 150">
                <a:extLst>
                  <a:ext uri="{FF2B5EF4-FFF2-40B4-BE49-F238E27FC236}">
                    <a16:creationId xmlns:a16="http://schemas.microsoft.com/office/drawing/2014/main" id="{515946EA-BA14-4FA1-BE56-EEAEE6D1C024}"/>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2" name="Cube 151">
                <a:extLst>
                  <a:ext uri="{FF2B5EF4-FFF2-40B4-BE49-F238E27FC236}">
                    <a16:creationId xmlns:a16="http://schemas.microsoft.com/office/drawing/2014/main" id="{729DFAD7-E207-46DE-8B53-218BF2BD424D}"/>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3" name="Rectangle: Rounded Corners 152">
                <a:extLst>
                  <a:ext uri="{FF2B5EF4-FFF2-40B4-BE49-F238E27FC236}">
                    <a16:creationId xmlns:a16="http://schemas.microsoft.com/office/drawing/2014/main" id="{7736A420-656F-432A-8072-736328404E6F}"/>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4" name="Oval 153">
                <a:extLst>
                  <a:ext uri="{FF2B5EF4-FFF2-40B4-BE49-F238E27FC236}">
                    <a16:creationId xmlns:a16="http://schemas.microsoft.com/office/drawing/2014/main" id="{0787A69A-66D9-4024-9D65-7EECD94F149F}"/>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5" name="Oval 154">
                <a:extLst>
                  <a:ext uri="{FF2B5EF4-FFF2-40B4-BE49-F238E27FC236}">
                    <a16:creationId xmlns:a16="http://schemas.microsoft.com/office/drawing/2014/main" id="{72BB659E-A8B8-4C4B-B5C0-1A1E63C24885}"/>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147" name="TextBox 146">
              <a:extLst>
                <a:ext uri="{FF2B5EF4-FFF2-40B4-BE49-F238E27FC236}">
                  <a16:creationId xmlns:a16="http://schemas.microsoft.com/office/drawing/2014/main" id="{5C1E6F3F-0A79-475E-859E-40F8B8BD7E03}"/>
                </a:ext>
              </a:extLst>
            </p:cNvPr>
            <p:cNvSpPr txBox="1"/>
            <p:nvPr/>
          </p:nvSpPr>
          <p:spPr>
            <a:xfrm>
              <a:off x="3362496" y="1800726"/>
              <a:ext cx="1266998" cy="369332"/>
            </a:xfrm>
            <a:prstGeom prst="rect">
              <a:avLst/>
            </a:prstGeom>
            <a:noFill/>
          </p:spPr>
          <p:txBody>
            <a:bodyPr wrap="square" rtlCol="0">
              <a:spAutoFit/>
            </a:bodyPr>
            <a:lstStyle/>
            <a:p>
              <a:r>
                <a:rPr lang="en-ZA" b="1" dirty="0">
                  <a:solidFill>
                    <a:srgbClr val="FF0000"/>
                  </a:solidFill>
                </a:rPr>
                <a:t>??????</a:t>
              </a:r>
            </a:p>
          </p:txBody>
        </p:sp>
      </p:grpSp>
      <p:sp>
        <p:nvSpPr>
          <p:cNvPr id="156" name="TextBox 155">
            <a:extLst>
              <a:ext uri="{FF2B5EF4-FFF2-40B4-BE49-F238E27FC236}">
                <a16:creationId xmlns:a16="http://schemas.microsoft.com/office/drawing/2014/main" id="{C267D7C4-FA23-4DD8-82FD-DE973B177605}"/>
              </a:ext>
            </a:extLst>
          </p:cNvPr>
          <p:cNvSpPr txBox="1"/>
          <p:nvPr/>
        </p:nvSpPr>
        <p:spPr>
          <a:xfrm>
            <a:off x="8012225" y="3070869"/>
            <a:ext cx="5125080" cy="461665"/>
          </a:xfrm>
          <a:prstGeom prst="rect">
            <a:avLst/>
          </a:prstGeom>
          <a:noFill/>
        </p:spPr>
        <p:txBody>
          <a:bodyPr wrap="square" rtlCol="0">
            <a:spAutoFit/>
          </a:bodyPr>
          <a:lstStyle/>
          <a:p>
            <a:r>
              <a:rPr lang="en-ZA" sz="2400" b="1" dirty="0">
                <a:highlight>
                  <a:srgbClr val="FFFF00"/>
                </a:highlight>
              </a:rPr>
              <a:t>*With impermeant anions</a:t>
            </a:r>
          </a:p>
        </p:txBody>
      </p:sp>
      <p:sp>
        <p:nvSpPr>
          <p:cNvPr id="71" name="Content Placeholder 2">
            <a:extLst>
              <a:ext uri="{FF2B5EF4-FFF2-40B4-BE49-F238E27FC236}">
                <a16:creationId xmlns:a16="http://schemas.microsoft.com/office/drawing/2014/main" id="{0B02D6FF-17C7-4B5A-BC6A-82CD1A0FB9A0}"/>
              </a:ext>
            </a:extLst>
          </p:cNvPr>
          <p:cNvSpPr>
            <a:spLocks noGrp="1"/>
          </p:cNvSpPr>
          <p:nvPr>
            <p:ph idx="1"/>
          </p:nvPr>
        </p:nvSpPr>
        <p:spPr>
          <a:xfrm>
            <a:off x="704229" y="1588616"/>
            <a:ext cx="10515600" cy="1001981"/>
          </a:xfrm>
        </p:spPr>
        <p:txBody>
          <a:bodyPr/>
          <a:lstStyle/>
          <a:p>
            <a:r>
              <a:rPr lang="en-ZA" sz="3200" dirty="0"/>
              <a:t>2) Investigate the effect of </a:t>
            </a:r>
            <a:r>
              <a:rPr lang="en-ZA" sz="3200" b="1" dirty="0">
                <a:solidFill>
                  <a:srgbClr val="FF0000"/>
                </a:solidFill>
              </a:rPr>
              <a:t>impermeant anions </a:t>
            </a:r>
            <a:r>
              <a:rPr lang="en-ZA" sz="3200" dirty="0"/>
              <a:t>on the </a:t>
            </a:r>
            <a:r>
              <a:rPr lang="en-ZA" sz="3200" b="1" dirty="0">
                <a:solidFill>
                  <a:srgbClr val="FF0000"/>
                </a:solidFill>
              </a:rPr>
              <a:t>isopotential</a:t>
            </a:r>
            <a:r>
              <a:rPr lang="en-ZA" sz="3200" dirty="0"/>
              <a:t> status of neurons</a:t>
            </a:r>
            <a:endParaRPr lang="en-ZA" dirty="0"/>
          </a:p>
        </p:txBody>
      </p:sp>
      <p:grpSp>
        <p:nvGrpSpPr>
          <p:cNvPr id="72" name="Group 71">
            <a:extLst>
              <a:ext uri="{FF2B5EF4-FFF2-40B4-BE49-F238E27FC236}">
                <a16:creationId xmlns:a16="http://schemas.microsoft.com/office/drawing/2014/main" id="{184B9580-E812-40B6-BE60-39489C4F4B26}"/>
              </a:ext>
            </a:extLst>
          </p:cNvPr>
          <p:cNvGrpSpPr/>
          <p:nvPr/>
        </p:nvGrpSpPr>
        <p:grpSpPr>
          <a:xfrm>
            <a:off x="528294" y="3756125"/>
            <a:ext cx="1610604" cy="2284749"/>
            <a:chOff x="3018890" y="1494730"/>
            <a:chExt cx="1610604" cy="2284749"/>
          </a:xfrm>
        </p:grpSpPr>
        <p:grpSp>
          <p:nvGrpSpPr>
            <p:cNvPr id="73" name="Group 72">
              <a:extLst>
                <a:ext uri="{FF2B5EF4-FFF2-40B4-BE49-F238E27FC236}">
                  <a16:creationId xmlns:a16="http://schemas.microsoft.com/office/drawing/2014/main" id="{107BCA03-0522-49A4-ADCA-03BD09B2B464}"/>
                </a:ext>
              </a:extLst>
            </p:cNvPr>
            <p:cNvGrpSpPr/>
            <p:nvPr/>
          </p:nvGrpSpPr>
          <p:grpSpPr>
            <a:xfrm>
              <a:off x="3018890" y="1494730"/>
              <a:ext cx="1439027" cy="2284749"/>
              <a:chOff x="2947638" y="1031592"/>
              <a:chExt cx="1439027" cy="2284749"/>
            </a:xfrm>
          </p:grpSpPr>
          <p:sp>
            <p:nvSpPr>
              <p:cNvPr id="75" name="Freeform: Shape 74">
                <a:extLst>
                  <a:ext uri="{FF2B5EF4-FFF2-40B4-BE49-F238E27FC236}">
                    <a16:creationId xmlns:a16="http://schemas.microsoft.com/office/drawing/2014/main" id="{5D0B0DB7-988F-422E-BB22-C6F13C443541}"/>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76" name="Freeform: Shape 75">
                <a:extLst>
                  <a:ext uri="{FF2B5EF4-FFF2-40B4-BE49-F238E27FC236}">
                    <a16:creationId xmlns:a16="http://schemas.microsoft.com/office/drawing/2014/main" id="{041E8CAB-C798-4B3E-AD70-2B3F77582DE7}"/>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77" name="Rectangle 76">
                <a:extLst>
                  <a:ext uri="{FF2B5EF4-FFF2-40B4-BE49-F238E27FC236}">
                    <a16:creationId xmlns:a16="http://schemas.microsoft.com/office/drawing/2014/main" id="{C8466447-5596-4E7E-ADE8-D4985B4F23D9}"/>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0" name="Rectangle 79">
                <a:extLst>
                  <a:ext uri="{FF2B5EF4-FFF2-40B4-BE49-F238E27FC236}">
                    <a16:creationId xmlns:a16="http://schemas.microsoft.com/office/drawing/2014/main" id="{A0A225C2-3044-4E99-AE32-1CA2C37DF2DA}"/>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3" name="Cube 92">
                <a:extLst>
                  <a:ext uri="{FF2B5EF4-FFF2-40B4-BE49-F238E27FC236}">
                    <a16:creationId xmlns:a16="http://schemas.microsoft.com/office/drawing/2014/main" id="{421399B8-C848-4815-9FE3-191877B27907}"/>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4" name="Rectangle: Rounded Corners 93">
                <a:extLst>
                  <a:ext uri="{FF2B5EF4-FFF2-40B4-BE49-F238E27FC236}">
                    <a16:creationId xmlns:a16="http://schemas.microsoft.com/office/drawing/2014/main" id="{7DCDDD16-A05B-4208-B4D0-DA098E414333}"/>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5" name="Oval 94">
                <a:extLst>
                  <a:ext uri="{FF2B5EF4-FFF2-40B4-BE49-F238E27FC236}">
                    <a16:creationId xmlns:a16="http://schemas.microsoft.com/office/drawing/2014/main" id="{E864662A-87B2-4BD3-B3CB-2A5CE5A52A76}"/>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6" name="Oval 95">
                <a:extLst>
                  <a:ext uri="{FF2B5EF4-FFF2-40B4-BE49-F238E27FC236}">
                    <a16:creationId xmlns:a16="http://schemas.microsoft.com/office/drawing/2014/main" id="{10711B49-10DC-4972-8B9B-F8BDAD44C894}"/>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74" name="TextBox 73">
              <a:extLst>
                <a:ext uri="{FF2B5EF4-FFF2-40B4-BE49-F238E27FC236}">
                  <a16:creationId xmlns:a16="http://schemas.microsoft.com/office/drawing/2014/main" id="{1DE83F73-E853-4C5E-922F-CDC18905A7C0}"/>
                </a:ext>
              </a:extLst>
            </p:cNvPr>
            <p:cNvSpPr txBox="1"/>
            <p:nvPr/>
          </p:nvSpPr>
          <p:spPr>
            <a:xfrm>
              <a:off x="3362496" y="1800726"/>
              <a:ext cx="1266998" cy="369332"/>
            </a:xfrm>
            <a:prstGeom prst="rect">
              <a:avLst/>
            </a:prstGeom>
            <a:noFill/>
          </p:spPr>
          <p:txBody>
            <a:bodyPr wrap="square" rtlCol="0">
              <a:spAutoFit/>
            </a:bodyPr>
            <a:lstStyle/>
            <a:p>
              <a:r>
                <a:rPr lang="en-ZA" b="1" dirty="0">
                  <a:solidFill>
                    <a:srgbClr val="FF0000"/>
                  </a:solidFill>
                </a:rPr>
                <a:t>??????</a:t>
              </a:r>
            </a:p>
          </p:txBody>
        </p:sp>
      </p:grpSp>
      <p:sp>
        <p:nvSpPr>
          <p:cNvPr id="97" name="Plaque 96">
            <a:extLst>
              <a:ext uri="{FF2B5EF4-FFF2-40B4-BE49-F238E27FC236}">
                <a16:creationId xmlns:a16="http://schemas.microsoft.com/office/drawing/2014/main" id="{D101F5EC-954B-4B86-878A-175CD30B7E6E}"/>
              </a:ext>
            </a:extLst>
          </p:cNvPr>
          <p:cNvSpPr/>
          <p:nvPr/>
        </p:nvSpPr>
        <p:spPr>
          <a:xfrm>
            <a:off x="573462" y="5954281"/>
            <a:ext cx="884572" cy="325477"/>
          </a:xfrm>
          <a:prstGeom prst="plaqu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800" b="1" dirty="0"/>
              <a:t>I -</a:t>
            </a:r>
          </a:p>
        </p:txBody>
      </p:sp>
      <p:sp>
        <p:nvSpPr>
          <p:cNvPr id="98" name="Plaque 97">
            <a:extLst>
              <a:ext uri="{FF2B5EF4-FFF2-40B4-BE49-F238E27FC236}">
                <a16:creationId xmlns:a16="http://schemas.microsoft.com/office/drawing/2014/main" id="{B6DB00A5-CB3E-43F2-8D3C-AE1F13AFEF4E}"/>
              </a:ext>
            </a:extLst>
          </p:cNvPr>
          <p:cNvSpPr/>
          <p:nvPr/>
        </p:nvSpPr>
        <p:spPr>
          <a:xfrm>
            <a:off x="8582832" y="5954965"/>
            <a:ext cx="884572" cy="325477"/>
          </a:xfrm>
          <a:prstGeom prst="plaqu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800" b="1" dirty="0"/>
              <a:t>I -</a:t>
            </a:r>
          </a:p>
        </p:txBody>
      </p:sp>
      <p:sp>
        <p:nvSpPr>
          <p:cNvPr id="99" name="Plaque 98">
            <a:extLst>
              <a:ext uri="{FF2B5EF4-FFF2-40B4-BE49-F238E27FC236}">
                <a16:creationId xmlns:a16="http://schemas.microsoft.com/office/drawing/2014/main" id="{3F0D3593-C492-4405-A74A-2247445631AC}"/>
              </a:ext>
            </a:extLst>
          </p:cNvPr>
          <p:cNvSpPr/>
          <p:nvPr/>
        </p:nvSpPr>
        <p:spPr>
          <a:xfrm>
            <a:off x="6556489" y="5954280"/>
            <a:ext cx="884572" cy="325477"/>
          </a:xfrm>
          <a:prstGeom prst="plaqu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800" b="1" dirty="0"/>
              <a:t>I -</a:t>
            </a:r>
          </a:p>
        </p:txBody>
      </p:sp>
      <p:sp>
        <p:nvSpPr>
          <p:cNvPr id="100" name="Plaque 99">
            <a:extLst>
              <a:ext uri="{FF2B5EF4-FFF2-40B4-BE49-F238E27FC236}">
                <a16:creationId xmlns:a16="http://schemas.microsoft.com/office/drawing/2014/main" id="{93641E80-A5C6-4B5E-BEEC-CC18E2DEA8CB}"/>
              </a:ext>
            </a:extLst>
          </p:cNvPr>
          <p:cNvSpPr/>
          <p:nvPr/>
        </p:nvSpPr>
        <p:spPr>
          <a:xfrm>
            <a:off x="4615970" y="5961118"/>
            <a:ext cx="884572" cy="325477"/>
          </a:xfrm>
          <a:prstGeom prst="plaqu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800" b="1" dirty="0"/>
              <a:t>I -</a:t>
            </a:r>
          </a:p>
        </p:txBody>
      </p:sp>
      <p:sp>
        <p:nvSpPr>
          <p:cNvPr id="101" name="Plaque 100">
            <a:extLst>
              <a:ext uri="{FF2B5EF4-FFF2-40B4-BE49-F238E27FC236}">
                <a16:creationId xmlns:a16="http://schemas.microsoft.com/office/drawing/2014/main" id="{7FAEB284-68FE-4F7F-B720-26B6A9A17EFD}"/>
              </a:ext>
            </a:extLst>
          </p:cNvPr>
          <p:cNvSpPr/>
          <p:nvPr/>
        </p:nvSpPr>
        <p:spPr>
          <a:xfrm>
            <a:off x="2544232" y="5967570"/>
            <a:ext cx="884572" cy="325477"/>
          </a:xfrm>
          <a:prstGeom prst="plaqu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800" b="1" dirty="0"/>
              <a:t>I -</a:t>
            </a:r>
          </a:p>
        </p:txBody>
      </p:sp>
    </p:spTree>
    <p:extLst>
      <p:ext uri="{BB962C8B-B14F-4D97-AF65-F5344CB8AC3E}">
        <p14:creationId xmlns:p14="http://schemas.microsoft.com/office/powerpoint/2010/main" val="37829203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Objective 3</a:t>
            </a:r>
          </a:p>
        </p:txBody>
      </p:sp>
      <p:sp>
        <p:nvSpPr>
          <p:cNvPr id="3" name="Content Placeholder 2">
            <a:extLst>
              <a:ext uri="{FF2B5EF4-FFF2-40B4-BE49-F238E27FC236}">
                <a16:creationId xmlns:a16="http://schemas.microsoft.com/office/drawing/2014/main" id="{DC63F204-0172-4748-99A4-E9A0B0F56DB2}"/>
              </a:ext>
            </a:extLst>
          </p:cNvPr>
          <p:cNvSpPr>
            <a:spLocks noGrp="1"/>
          </p:cNvSpPr>
          <p:nvPr>
            <p:ph idx="1"/>
          </p:nvPr>
        </p:nvSpPr>
        <p:spPr>
          <a:xfrm>
            <a:off x="704229" y="1588616"/>
            <a:ext cx="10515600" cy="1001981"/>
          </a:xfrm>
        </p:spPr>
        <p:txBody>
          <a:bodyPr/>
          <a:lstStyle/>
          <a:p>
            <a:r>
              <a:rPr lang="en-ZA" sz="3200" dirty="0"/>
              <a:t>3) Investigate how </a:t>
            </a:r>
            <a:r>
              <a:rPr lang="en-ZA" sz="3200" b="1" dirty="0">
                <a:solidFill>
                  <a:srgbClr val="FF0000"/>
                </a:solidFill>
              </a:rPr>
              <a:t>excitatory or inhibitory synaptic input </a:t>
            </a:r>
            <a:r>
              <a:rPr lang="en-ZA" sz="3200" dirty="0"/>
              <a:t>is modified by the </a:t>
            </a:r>
            <a:r>
              <a:rPr lang="en-ZA" sz="3200" b="1" dirty="0">
                <a:solidFill>
                  <a:srgbClr val="FF0000"/>
                </a:solidFill>
              </a:rPr>
              <a:t>presence of impermeant anions</a:t>
            </a:r>
          </a:p>
        </p:txBody>
      </p:sp>
      <p:grpSp>
        <p:nvGrpSpPr>
          <p:cNvPr id="7" name="Group 6">
            <a:extLst>
              <a:ext uri="{FF2B5EF4-FFF2-40B4-BE49-F238E27FC236}">
                <a16:creationId xmlns:a16="http://schemas.microsoft.com/office/drawing/2014/main" id="{177AD57D-462D-4182-BCD8-46851618AB6E}"/>
              </a:ext>
            </a:extLst>
          </p:cNvPr>
          <p:cNvGrpSpPr/>
          <p:nvPr/>
        </p:nvGrpSpPr>
        <p:grpSpPr>
          <a:xfrm>
            <a:off x="205658" y="5493816"/>
            <a:ext cx="11780684" cy="1349575"/>
            <a:chOff x="214877" y="4938000"/>
            <a:chExt cx="11780684" cy="1751018"/>
          </a:xfrm>
        </p:grpSpPr>
        <p:sp>
          <p:nvSpPr>
            <p:cNvPr id="4" name="Rectangle: Rounded Corners 3">
              <a:extLst>
                <a:ext uri="{FF2B5EF4-FFF2-40B4-BE49-F238E27FC236}">
                  <a16:creationId xmlns:a16="http://schemas.microsoft.com/office/drawing/2014/main" id="{BF06C12B-6E76-4B54-B3CC-3533A6212FCE}"/>
                </a:ext>
              </a:extLst>
            </p:cNvPr>
            <p:cNvSpPr/>
            <p:nvPr/>
          </p:nvSpPr>
          <p:spPr>
            <a:xfrm>
              <a:off x="2157408" y="5448215"/>
              <a:ext cx="1688034" cy="630466"/>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 name="Rectangle: Rounded Corners 4">
              <a:extLst>
                <a:ext uri="{FF2B5EF4-FFF2-40B4-BE49-F238E27FC236}">
                  <a16:creationId xmlns:a16="http://schemas.microsoft.com/office/drawing/2014/main" id="{57D7BAEF-420C-444B-9471-5DFD2A3D2C11}"/>
                </a:ext>
              </a:extLst>
            </p:cNvPr>
            <p:cNvSpPr/>
            <p:nvPr/>
          </p:nvSpPr>
          <p:spPr>
            <a:xfrm>
              <a:off x="4201162" y="5440254"/>
              <a:ext cx="1688034" cy="621561"/>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 name="Rectangle: Rounded Corners 5">
              <a:extLst>
                <a:ext uri="{FF2B5EF4-FFF2-40B4-BE49-F238E27FC236}">
                  <a16:creationId xmlns:a16="http://schemas.microsoft.com/office/drawing/2014/main" id="{ED579156-77F6-4E85-82FF-35949E8FF2F8}"/>
                </a:ext>
              </a:extLst>
            </p:cNvPr>
            <p:cNvSpPr/>
            <p:nvPr/>
          </p:nvSpPr>
          <p:spPr>
            <a:xfrm>
              <a:off x="6143693" y="5431348"/>
              <a:ext cx="1688034" cy="63046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 name="Rectangle: Rounded Corners 7">
              <a:extLst>
                <a:ext uri="{FF2B5EF4-FFF2-40B4-BE49-F238E27FC236}">
                  <a16:creationId xmlns:a16="http://schemas.microsoft.com/office/drawing/2014/main" id="{09455F7F-09DC-47E4-BD37-630EDDFFA602}"/>
                </a:ext>
              </a:extLst>
            </p:cNvPr>
            <p:cNvSpPr/>
            <p:nvPr/>
          </p:nvSpPr>
          <p:spPr>
            <a:xfrm>
              <a:off x="214877" y="5448215"/>
              <a:ext cx="1688034" cy="645313"/>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1" name="Rectangle 80">
              <a:extLst>
                <a:ext uri="{FF2B5EF4-FFF2-40B4-BE49-F238E27FC236}">
                  <a16:creationId xmlns:a16="http://schemas.microsoft.com/office/drawing/2014/main" id="{F20A0409-4F12-442D-93AC-3A7254A15E10}"/>
                </a:ext>
              </a:extLst>
            </p:cNvPr>
            <p:cNvSpPr/>
            <p:nvPr/>
          </p:nvSpPr>
          <p:spPr>
            <a:xfrm>
              <a:off x="1902912" y="5746581"/>
              <a:ext cx="212343" cy="6692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82" name="Rectangle 81">
              <a:extLst>
                <a:ext uri="{FF2B5EF4-FFF2-40B4-BE49-F238E27FC236}">
                  <a16:creationId xmlns:a16="http://schemas.microsoft.com/office/drawing/2014/main" id="{3F4555D8-3884-4300-84AA-51A113722FF9}"/>
                </a:ext>
              </a:extLst>
            </p:cNvPr>
            <p:cNvSpPr/>
            <p:nvPr/>
          </p:nvSpPr>
          <p:spPr>
            <a:xfrm>
              <a:off x="3854733" y="5746581"/>
              <a:ext cx="332005" cy="1026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83" name="Rectangle 82">
              <a:extLst>
                <a:ext uri="{FF2B5EF4-FFF2-40B4-BE49-F238E27FC236}">
                  <a16:creationId xmlns:a16="http://schemas.microsoft.com/office/drawing/2014/main" id="{BD09B1E4-7594-4118-BEEB-E0CAF5D98E9E}"/>
                </a:ext>
              </a:extLst>
            </p:cNvPr>
            <p:cNvSpPr/>
            <p:nvPr/>
          </p:nvSpPr>
          <p:spPr>
            <a:xfrm>
              <a:off x="5889196" y="5703039"/>
              <a:ext cx="240074" cy="12382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78" name="Rectangle 77">
              <a:extLst>
                <a:ext uri="{FF2B5EF4-FFF2-40B4-BE49-F238E27FC236}">
                  <a16:creationId xmlns:a16="http://schemas.microsoft.com/office/drawing/2014/main" id="{B34D0841-3574-4763-B657-0D839815BF5E}"/>
                </a:ext>
              </a:extLst>
            </p:cNvPr>
            <p:cNvSpPr/>
            <p:nvPr/>
          </p:nvSpPr>
          <p:spPr>
            <a:xfrm>
              <a:off x="7855442" y="5710833"/>
              <a:ext cx="332005" cy="1026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79" name="Rectangle: Rounded Corners 78">
              <a:extLst>
                <a:ext uri="{FF2B5EF4-FFF2-40B4-BE49-F238E27FC236}">
                  <a16:creationId xmlns:a16="http://schemas.microsoft.com/office/drawing/2014/main" id="{7E93EFEF-2274-4304-BFBE-E0DDE024B7F7}"/>
                </a:ext>
              </a:extLst>
            </p:cNvPr>
            <p:cNvSpPr/>
            <p:nvPr/>
          </p:nvSpPr>
          <p:spPr>
            <a:xfrm>
              <a:off x="8211162" y="5440219"/>
              <a:ext cx="1688034" cy="63046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4" name="Rectangle 83">
              <a:extLst>
                <a:ext uri="{FF2B5EF4-FFF2-40B4-BE49-F238E27FC236}">
                  <a16:creationId xmlns:a16="http://schemas.microsoft.com/office/drawing/2014/main" id="{91A6A751-593C-430F-A2C7-D4668ECEB808}"/>
                </a:ext>
              </a:extLst>
            </p:cNvPr>
            <p:cNvSpPr/>
            <p:nvPr/>
          </p:nvSpPr>
          <p:spPr>
            <a:xfrm>
              <a:off x="9904473" y="5746581"/>
              <a:ext cx="332005" cy="1026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85" name="Oval 84">
              <a:extLst>
                <a:ext uri="{FF2B5EF4-FFF2-40B4-BE49-F238E27FC236}">
                  <a16:creationId xmlns:a16="http://schemas.microsoft.com/office/drawing/2014/main" id="{B1082D0D-9EBD-4800-B9A2-F7DAB762FC60}"/>
                </a:ext>
              </a:extLst>
            </p:cNvPr>
            <p:cNvSpPr/>
            <p:nvPr/>
          </p:nvSpPr>
          <p:spPr>
            <a:xfrm>
              <a:off x="10254916" y="4938000"/>
              <a:ext cx="1740645" cy="1751018"/>
            </a:xfrm>
            <a:prstGeom prst="ellipse">
              <a:avLst/>
            </a:prstGeom>
            <a:solidFill>
              <a:srgbClr val="5B9BD5"/>
            </a:solidFill>
            <a:ln w="381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6" name="Oval 85">
              <a:extLst>
                <a:ext uri="{FF2B5EF4-FFF2-40B4-BE49-F238E27FC236}">
                  <a16:creationId xmlns:a16="http://schemas.microsoft.com/office/drawing/2014/main" id="{885FF4B3-83B8-4CB7-8940-C3D0CC506A7B}"/>
                </a:ext>
              </a:extLst>
            </p:cNvPr>
            <p:cNvSpPr/>
            <p:nvPr/>
          </p:nvSpPr>
          <p:spPr>
            <a:xfrm>
              <a:off x="11148953" y="5870403"/>
              <a:ext cx="549950" cy="586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pic>
        <p:nvPicPr>
          <p:cNvPr id="14" name="Picture 13">
            <a:extLst>
              <a:ext uri="{FF2B5EF4-FFF2-40B4-BE49-F238E27FC236}">
                <a16:creationId xmlns:a16="http://schemas.microsoft.com/office/drawing/2014/main" id="{94D9950C-34EF-4CEE-9E70-8A1C88DD0EE1}"/>
              </a:ext>
            </a:extLst>
          </p:cNvPr>
          <p:cNvPicPr>
            <a:picLocks noChangeAspect="1"/>
          </p:cNvPicPr>
          <p:nvPr/>
        </p:nvPicPr>
        <p:blipFill>
          <a:blip r:embed="rId3"/>
          <a:stretch>
            <a:fillRect/>
          </a:stretch>
        </p:blipFill>
        <p:spPr>
          <a:xfrm>
            <a:off x="5160" y="2885514"/>
            <a:ext cx="1962424" cy="2248214"/>
          </a:xfrm>
          <a:prstGeom prst="rect">
            <a:avLst/>
          </a:prstGeom>
        </p:spPr>
      </p:pic>
      <p:sp>
        <p:nvSpPr>
          <p:cNvPr id="88" name="Plus Sign 87">
            <a:extLst>
              <a:ext uri="{FF2B5EF4-FFF2-40B4-BE49-F238E27FC236}">
                <a16:creationId xmlns:a16="http://schemas.microsoft.com/office/drawing/2014/main" id="{AAF8027F-1C26-4B56-84E3-413FBDBAF2D8}"/>
              </a:ext>
            </a:extLst>
          </p:cNvPr>
          <p:cNvSpPr/>
          <p:nvPr/>
        </p:nvSpPr>
        <p:spPr>
          <a:xfrm>
            <a:off x="956870" y="5328361"/>
            <a:ext cx="415228" cy="497226"/>
          </a:xfrm>
          <a:prstGeom prst="mathPlus">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9" name="Plus Sign 88">
            <a:extLst>
              <a:ext uri="{FF2B5EF4-FFF2-40B4-BE49-F238E27FC236}">
                <a16:creationId xmlns:a16="http://schemas.microsoft.com/office/drawing/2014/main" id="{3FEC6723-6D2F-409C-9506-3220967708FF}"/>
              </a:ext>
            </a:extLst>
          </p:cNvPr>
          <p:cNvSpPr/>
          <p:nvPr/>
        </p:nvSpPr>
        <p:spPr>
          <a:xfrm>
            <a:off x="571144" y="5310620"/>
            <a:ext cx="415228" cy="497226"/>
          </a:xfrm>
          <a:prstGeom prst="mathPlus">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0" name="Plus Sign 89">
            <a:extLst>
              <a:ext uri="{FF2B5EF4-FFF2-40B4-BE49-F238E27FC236}">
                <a16:creationId xmlns:a16="http://schemas.microsoft.com/office/drawing/2014/main" id="{9F60DD03-673B-4497-BDAE-56A09244E0AE}"/>
              </a:ext>
            </a:extLst>
          </p:cNvPr>
          <p:cNvSpPr/>
          <p:nvPr/>
        </p:nvSpPr>
        <p:spPr>
          <a:xfrm>
            <a:off x="954557" y="4939094"/>
            <a:ext cx="415228" cy="497226"/>
          </a:xfrm>
          <a:prstGeom prst="mathPlus">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1" name="Plus Sign 90">
            <a:extLst>
              <a:ext uri="{FF2B5EF4-FFF2-40B4-BE49-F238E27FC236}">
                <a16:creationId xmlns:a16="http://schemas.microsoft.com/office/drawing/2014/main" id="{E405C569-329D-48C2-820B-356578500851}"/>
              </a:ext>
            </a:extLst>
          </p:cNvPr>
          <p:cNvSpPr/>
          <p:nvPr/>
        </p:nvSpPr>
        <p:spPr>
          <a:xfrm>
            <a:off x="569083" y="4921353"/>
            <a:ext cx="415228" cy="497226"/>
          </a:xfrm>
          <a:prstGeom prst="mathPlus">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12" name="Group 111">
            <a:extLst>
              <a:ext uri="{FF2B5EF4-FFF2-40B4-BE49-F238E27FC236}">
                <a16:creationId xmlns:a16="http://schemas.microsoft.com/office/drawing/2014/main" id="{EDF8AE41-08D2-484A-BF60-110C40E9DBFE}"/>
              </a:ext>
            </a:extLst>
          </p:cNvPr>
          <p:cNvGrpSpPr/>
          <p:nvPr/>
        </p:nvGrpSpPr>
        <p:grpSpPr>
          <a:xfrm>
            <a:off x="4696811" y="3752981"/>
            <a:ext cx="1439027" cy="2284749"/>
            <a:chOff x="2947638" y="1031592"/>
            <a:chExt cx="1439027" cy="2284749"/>
          </a:xfrm>
        </p:grpSpPr>
        <p:sp>
          <p:nvSpPr>
            <p:cNvPr id="114" name="Freeform: Shape 113">
              <a:extLst>
                <a:ext uri="{FF2B5EF4-FFF2-40B4-BE49-F238E27FC236}">
                  <a16:creationId xmlns:a16="http://schemas.microsoft.com/office/drawing/2014/main" id="{7BBE0B88-9144-4F70-816A-EBD7EFA9526F}"/>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15" name="Freeform: Shape 114">
              <a:extLst>
                <a:ext uri="{FF2B5EF4-FFF2-40B4-BE49-F238E27FC236}">
                  <a16:creationId xmlns:a16="http://schemas.microsoft.com/office/drawing/2014/main" id="{B7938BFA-DCF6-4281-9A82-5266281B8BAB}"/>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16" name="Rectangle 115">
              <a:extLst>
                <a:ext uri="{FF2B5EF4-FFF2-40B4-BE49-F238E27FC236}">
                  <a16:creationId xmlns:a16="http://schemas.microsoft.com/office/drawing/2014/main" id="{B7D63E42-065F-4729-9B88-BB8B927F212D}"/>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7" name="Rectangle 116">
              <a:extLst>
                <a:ext uri="{FF2B5EF4-FFF2-40B4-BE49-F238E27FC236}">
                  <a16:creationId xmlns:a16="http://schemas.microsoft.com/office/drawing/2014/main" id="{1463D002-101B-4827-BB5D-284396EA5969}"/>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8" name="Cube 117">
              <a:extLst>
                <a:ext uri="{FF2B5EF4-FFF2-40B4-BE49-F238E27FC236}">
                  <a16:creationId xmlns:a16="http://schemas.microsoft.com/office/drawing/2014/main" id="{B03FD329-5411-4429-A1E0-278EEF60AB62}"/>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9" name="Rectangle: Rounded Corners 118">
              <a:extLst>
                <a:ext uri="{FF2B5EF4-FFF2-40B4-BE49-F238E27FC236}">
                  <a16:creationId xmlns:a16="http://schemas.microsoft.com/office/drawing/2014/main" id="{6A170160-074A-488A-BB76-8C2028B0C0C3}"/>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20" name="Oval 119">
              <a:extLst>
                <a:ext uri="{FF2B5EF4-FFF2-40B4-BE49-F238E27FC236}">
                  <a16:creationId xmlns:a16="http://schemas.microsoft.com/office/drawing/2014/main" id="{65602EF0-4100-42A0-B4CB-843FE64C963F}"/>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21" name="Oval 120">
              <a:extLst>
                <a:ext uri="{FF2B5EF4-FFF2-40B4-BE49-F238E27FC236}">
                  <a16:creationId xmlns:a16="http://schemas.microsoft.com/office/drawing/2014/main" id="{9D8CCB98-887A-44A0-A6D5-30AFD85878EA}"/>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113" name="TextBox 112">
            <a:extLst>
              <a:ext uri="{FF2B5EF4-FFF2-40B4-BE49-F238E27FC236}">
                <a16:creationId xmlns:a16="http://schemas.microsoft.com/office/drawing/2014/main" id="{5619B8ED-5561-47F9-AF2B-8D4B2A8ABADE}"/>
              </a:ext>
            </a:extLst>
          </p:cNvPr>
          <p:cNvSpPr txBox="1"/>
          <p:nvPr/>
        </p:nvSpPr>
        <p:spPr>
          <a:xfrm>
            <a:off x="5072864" y="4060378"/>
            <a:ext cx="1266998" cy="369332"/>
          </a:xfrm>
          <a:prstGeom prst="rect">
            <a:avLst/>
          </a:prstGeom>
          <a:noFill/>
        </p:spPr>
        <p:txBody>
          <a:bodyPr wrap="square" rtlCol="0">
            <a:spAutoFit/>
          </a:bodyPr>
          <a:lstStyle/>
          <a:p>
            <a:r>
              <a:rPr lang="en-ZA" b="1" dirty="0"/>
              <a:t>+0mV</a:t>
            </a:r>
          </a:p>
        </p:txBody>
      </p:sp>
      <p:grpSp>
        <p:nvGrpSpPr>
          <p:cNvPr id="124" name="Group 123">
            <a:extLst>
              <a:ext uri="{FF2B5EF4-FFF2-40B4-BE49-F238E27FC236}">
                <a16:creationId xmlns:a16="http://schemas.microsoft.com/office/drawing/2014/main" id="{7D01F37D-5F88-4A02-8632-FC605E49CD33}"/>
              </a:ext>
            </a:extLst>
          </p:cNvPr>
          <p:cNvGrpSpPr/>
          <p:nvPr/>
        </p:nvGrpSpPr>
        <p:grpSpPr>
          <a:xfrm>
            <a:off x="2582300" y="3752981"/>
            <a:ext cx="1439027" cy="2284749"/>
            <a:chOff x="2947638" y="1031592"/>
            <a:chExt cx="1439027" cy="2284749"/>
          </a:xfrm>
        </p:grpSpPr>
        <p:sp>
          <p:nvSpPr>
            <p:cNvPr id="126" name="Freeform: Shape 125">
              <a:extLst>
                <a:ext uri="{FF2B5EF4-FFF2-40B4-BE49-F238E27FC236}">
                  <a16:creationId xmlns:a16="http://schemas.microsoft.com/office/drawing/2014/main" id="{282922B2-2E1B-4BCE-B945-E99BFC4AFC9A}"/>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27" name="Freeform: Shape 126">
              <a:extLst>
                <a:ext uri="{FF2B5EF4-FFF2-40B4-BE49-F238E27FC236}">
                  <a16:creationId xmlns:a16="http://schemas.microsoft.com/office/drawing/2014/main" id="{BC2DB632-F601-44EE-8EC0-9D906C7608FB}"/>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28" name="Rectangle 127">
              <a:extLst>
                <a:ext uri="{FF2B5EF4-FFF2-40B4-BE49-F238E27FC236}">
                  <a16:creationId xmlns:a16="http://schemas.microsoft.com/office/drawing/2014/main" id="{A9C5790B-4EA3-4EFD-AA09-95D5B02A7CA8}"/>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29" name="Rectangle 128">
              <a:extLst>
                <a:ext uri="{FF2B5EF4-FFF2-40B4-BE49-F238E27FC236}">
                  <a16:creationId xmlns:a16="http://schemas.microsoft.com/office/drawing/2014/main" id="{20A54CC6-6733-4E29-BEAA-81CC32561108}"/>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0" name="Cube 129">
              <a:extLst>
                <a:ext uri="{FF2B5EF4-FFF2-40B4-BE49-F238E27FC236}">
                  <a16:creationId xmlns:a16="http://schemas.microsoft.com/office/drawing/2014/main" id="{1515BD76-D5F9-4825-BB3A-28D41E164521}"/>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1" name="Rectangle: Rounded Corners 130">
              <a:extLst>
                <a:ext uri="{FF2B5EF4-FFF2-40B4-BE49-F238E27FC236}">
                  <a16:creationId xmlns:a16="http://schemas.microsoft.com/office/drawing/2014/main" id="{9D95B078-76FE-40F0-AF77-43C3C45E3C4B}"/>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2" name="Oval 131">
              <a:extLst>
                <a:ext uri="{FF2B5EF4-FFF2-40B4-BE49-F238E27FC236}">
                  <a16:creationId xmlns:a16="http://schemas.microsoft.com/office/drawing/2014/main" id="{81A1AEE2-5D90-40F6-A44E-2BB0775C75A2}"/>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3" name="Oval 132">
              <a:extLst>
                <a:ext uri="{FF2B5EF4-FFF2-40B4-BE49-F238E27FC236}">
                  <a16:creationId xmlns:a16="http://schemas.microsoft.com/office/drawing/2014/main" id="{E5BE6D68-B7E5-410E-8466-B97B245B92F7}"/>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125" name="TextBox 124">
            <a:extLst>
              <a:ext uri="{FF2B5EF4-FFF2-40B4-BE49-F238E27FC236}">
                <a16:creationId xmlns:a16="http://schemas.microsoft.com/office/drawing/2014/main" id="{25A66685-CBD2-4B8F-8B94-BED88F0F4FB5}"/>
              </a:ext>
            </a:extLst>
          </p:cNvPr>
          <p:cNvSpPr txBox="1"/>
          <p:nvPr/>
        </p:nvSpPr>
        <p:spPr>
          <a:xfrm>
            <a:off x="2948917" y="4060378"/>
            <a:ext cx="1266998" cy="369332"/>
          </a:xfrm>
          <a:prstGeom prst="rect">
            <a:avLst/>
          </a:prstGeom>
          <a:noFill/>
        </p:spPr>
        <p:txBody>
          <a:bodyPr wrap="square" rtlCol="0">
            <a:spAutoFit/>
          </a:bodyPr>
          <a:lstStyle/>
          <a:p>
            <a:r>
              <a:rPr lang="en-ZA" b="1" dirty="0"/>
              <a:t>+20mV</a:t>
            </a:r>
          </a:p>
        </p:txBody>
      </p:sp>
      <p:grpSp>
        <p:nvGrpSpPr>
          <p:cNvPr id="135" name="Group 134">
            <a:extLst>
              <a:ext uri="{FF2B5EF4-FFF2-40B4-BE49-F238E27FC236}">
                <a16:creationId xmlns:a16="http://schemas.microsoft.com/office/drawing/2014/main" id="{4F5F4914-6780-49EC-B376-A50228453E72}"/>
              </a:ext>
            </a:extLst>
          </p:cNvPr>
          <p:cNvGrpSpPr/>
          <p:nvPr/>
        </p:nvGrpSpPr>
        <p:grpSpPr>
          <a:xfrm>
            <a:off x="6739734" y="3748615"/>
            <a:ext cx="1439027" cy="2284749"/>
            <a:chOff x="2947638" y="1031592"/>
            <a:chExt cx="1439027" cy="2284749"/>
          </a:xfrm>
        </p:grpSpPr>
        <p:sp>
          <p:nvSpPr>
            <p:cNvPr id="137" name="Freeform: Shape 136">
              <a:extLst>
                <a:ext uri="{FF2B5EF4-FFF2-40B4-BE49-F238E27FC236}">
                  <a16:creationId xmlns:a16="http://schemas.microsoft.com/office/drawing/2014/main" id="{B9E3F31C-D50E-4DF4-AE46-605FB081C9DC}"/>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38" name="Freeform: Shape 137">
              <a:extLst>
                <a:ext uri="{FF2B5EF4-FFF2-40B4-BE49-F238E27FC236}">
                  <a16:creationId xmlns:a16="http://schemas.microsoft.com/office/drawing/2014/main" id="{E33AF79D-6DCA-4B8F-9A9E-50D6345592D6}"/>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39" name="Rectangle 138">
              <a:extLst>
                <a:ext uri="{FF2B5EF4-FFF2-40B4-BE49-F238E27FC236}">
                  <a16:creationId xmlns:a16="http://schemas.microsoft.com/office/drawing/2014/main" id="{ADDA45C5-BB64-436C-9C29-CFD44C9B1EA7}"/>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0" name="Rectangle 139">
              <a:extLst>
                <a:ext uri="{FF2B5EF4-FFF2-40B4-BE49-F238E27FC236}">
                  <a16:creationId xmlns:a16="http://schemas.microsoft.com/office/drawing/2014/main" id="{79B9E587-164D-4D0B-865C-5520BDC3DA7D}"/>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1" name="Cube 140">
              <a:extLst>
                <a:ext uri="{FF2B5EF4-FFF2-40B4-BE49-F238E27FC236}">
                  <a16:creationId xmlns:a16="http://schemas.microsoft.com/office/drawing/2014/main" id="{68832206-BFA1-428F-B123-D2C9888E6605}"/>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2" name="Rectangle: Rounded Corners 141">
              <a:extLst>
                <a:ext uri="{FF2B5EF4-FFF2-40B4-BE49-F238E27FC236}">
                  <a16:creationId xmlns:a16="http://schemas.microsoft.com/office/drawing/2014/main" id="{E43F27FD-90D3-413F-952F-12F0EB6AB261}"/>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3" name="Oval 142">
              <a:extLst>
                <a:ext uri="{FF2B5EF4-FFF2-40B4-BE49-F238E27FC236}">
                  <a16:creationId xmlns:a16="http://schemas.microsoft.com/office/drawing/2014/main" id="{14E005FE-A521-45E6-B067-23C73001F8B0}"/>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4" name="Oval 143">
              <a:extLst>
                <a:ext uri="{FF2B5EF4-FFF2-40B4-BE49-F238E27FC236}">
                  <a16:creationId xmlns:a16="http://schemas.microsoft.com/office/drawing/2014/main" id="{26176881-0C4F-4B4A-8934-C81F9D105B7B}"/>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136" name="TextBox 135">
            <a:extLst>
              <a:ext uri="{FF2B5EF4-FFF2-40B4-BE49-F238E27FC236}">
                <a16:creationId xmlns:a16="http://schemas.microsoft.com/office/drawing/2014/main" id="{A5A7B899-4D5F-42F0-85DD-EE57D2DCB4D8}"/>
              </a:ext>
            </a:extLst>
          </p:cNvPr>
          <p:cNvSpPr txBox="1"/>
          <p:nvPr/>
        </p:nvSpPr>
        <p:spPr>
          <a:xfrm>
            <a:off x="7111100" y="4040534"/>
            <a:ext cx="1266998" cy="369332"/>
          </a:xfrm>
          <a:prstGeom prst="rect">
            <a:avLst/>
          </a:prstGeom>
          <a:noFill/>
        </p:spPr>
        <p:txBody>
          <a:bodyPr wrap="square" rtlCol="0">
            <a:spAutoFit/>
          </a:bodyPr>
          <a:lstStyle/>
          <a:p>
            <a:r>
              <a:rPr lang="en-ZA" b="1" dirty="0"/>
              <a:t>-40mV</a:t>
            </a:r>
          </a:p>
        </p:txBody>
      </p:sp>
      <p:grpSp>
        <p:nvGrpSpPr>
          <p:cNvPr id="146" name="Group 145">
            <a:extLst>
              <a:ext uri="{FF2B5EF4-FFF2-40B4-BE49-F238E27FC236}">
                <a16:creationId xmlns:a16="http://schemas.microsoft.com/office/drawing/2014/main" id="{10239387-C59B-484E-87AB-2DF455CF4373}"/>
              </a:ext>
            </a:extLst>
          </p:cNvPr>
          <p:cNvGrpSpPr/>
          <p:nvPr/>
        </p:nvGrpSpPr>
        <p:grpSpPr>
          <a:xfrm>
            <a:off x="8820197" y="3768659"/>
            <a:ext cx="1439027" cy="2284749"/>
            <a:chOff x="2947638" y="1031592"/>
            <a:chExt cx="1439027" cy="2284749"/>
          </a:xfrm>
        </p:grpSpPr>
        <p:sp>
          <p:nvSpPr>
            <p:cNvPr id="148" name="Freeform: Shape 147">
              <a:extLst>
                <a:ext uri="{FF2B5EF4-FFF2-40B4-BE49-F238E27FC236}">
                  <a16:creationId xmlns:a16="http://schemas.microsoft.com/office/drawing/2014/main" id="{A1FE4045-313D-4846-8FCB-F4597BAE6E53}"/>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49" name="Freeform: Shape 148">
              <a:extLst>
                <a:ext uri="{FF2B5EF4-FFF2-40B4-BE49-F238E27FC236}">
                  <a16:creationId xmlns:a16="http://schemas.microsoft.com/office/drawing/2014/main" id="{7748D808-42B1-43B0-8298-9BD7A8ECD02E}"/>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50" name="Rectangle 149">
              <a:extLst>
                <a:ext uri="{FF2B5EF4-FFF2-40B4-BE49-F238E27FC236}">
                  <a16:creationId xmlns:a16="http://schemas.microsoft.com/office/drawing/2014/main" id="{9E3312AE-ECAA-443E-8A73-C411F7A05C76}"/>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1" name="Rectangle 150">
              <a:extLst>
                <a:ext uri="{FF2B5EF4-FFF2-40B4-BE49-F238E27FC236}">
                  <a16:creationId xmlns:a16="http://schemas.microsoft.com/office/drawing/2014/main" id="{515946EA-BA14-4FA1-BE56-EEAEE6D1C024}"/>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2" name="Cube 151">
              <a:extLst>
                <a:ext uri="{FF2B5EF4-FFF2-40B4-BE49-F238E27FC236}">
                  <a16:creationId xmlns:a16="http://schemas.microsoft.com/office/drawing/2014/main" id="{729DFAD7-E207-46DE-8B53-218BF2BD424D}"/>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3" name="Rectangle: Rounded Corners 152">
              <a:extLst>
                <a:ext uri="{FF2B5EF4-FFF2-40B4-BE49-F238E27FC236}">
                  <a16:creationId xmlns:a16="http://schemas.microsoft.com/office/drawing/2014/main" id="{7736A420-656F-432A-8072-736328404E6F}"/>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4" name="Oval 153">
              <a:extLst>
                <a:ext uri="{FF2B5EF4-FFF2-40B4-BE49-F238E27FC236}">
                  <a16:creationId xmlns:a16="http://schemas.microsoft.com/office/drawing/2014/main" id="{0787A69A-66D9-4024-9D65-7EECD94F149F}"/>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5" name="Oval 154">
              <a:extLst>
                <a:ext uri="{FF2B5EF4-FFF2-40B4-BE49-F238E27FC236}">
                  <a16:creationId xmlns:a16="http://schemas.microsoft.com/office/drawing/2014/main" id="{72BB659E-A8B8-4C4B-B5C0-1A1E63C24885}"/>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147" name="TextBox 146">
            <a:extLst>
              <a:ext uri="{FF2B5EF4-FFF2-40B4-BE49-F238E27FC236}">
                <a16:creationId xmlns:a16="http://schemas.microsoft.com/office/drawing/2014/main" id="{5C1E6F3F-0A79-475E-859E-40F8B8BD7E03}"/>
              </a:ext>
            </a:extLst>
          </p:cNvPr>
          <p:cNvSpPr txBox="1"/>
          <p:nvPr/>
        </p:nvSpPr>
        <p:spPr>
          <a:xfrm>
            <a:off x="9194848" y="4061626"/>
            <a:ext cx="1266998" cy="369332"/>
          </a:xfrm>
          <a:prstGeom prst="rect">
            <a:avLst/>
          </a:prstGeom>
          <a:noFill/>
        </p:spPr>
        <p:txBody>
          <a:bodyPr wrap="square" rtlCol="0">
            <a:spAutoFit/>
          </a:bodyPr>
          <a:lstStyle/>
          <a:p>
            <a:r>
              <a:rPr lang="en-ZA" b="1" dirty="0"/>
              <a:t>-65mV</a:t>
            </a:r>
          </a:p>
        </p:txBody>
      </p:sp>
      <p:sp>
        <p:nvSpPr>
          <p:cNvPr id="156" name="TextBox 155">
            <a:extLst>
              <a:ext uri="{FF2B5EF4-FFF2-40B4-BE49-F238E27FC236}">
                <a16:creationId xmlns:a16="http://schemas.microsoft.com/office/drawing/2014/main" id="{C267D7C4-FA23-4DD8-82FD-DE973B177605}"/>
              </a:ext>
            </a:extLst>
          </p:cNvPr>
          <p:cNvSpPr txBox="1"/>
          <p:nvPr/>
        </p:nvSpPr>
        <p:spPr>
          <a:xfrm>
            <a:off x="8012225" y="3070869"/>
            <a:ext cx="5125080" cy="461665"/>
          </a:xfrm>
          <a:prstGeom prst="rect">
            <a:avLst/>
          </a:prstGeom>
          <a:noFill/>
        </p:spPr>
        <p:txBody>
          <a:bodyPr wrap="square" rtlCol="0">
            <a:spAutoFit/>
          </a:bodyPr>
          <a:lstStyle/>
          <a:p>
            <a:r>
              <a:rPr lang="en-ZA" sz="2400" b="1" dirty="0">
                <a:highlight>
                  <a:srgbClr val="FFFF00"/>
                </a:highlight>
              </a:rPr>
              <a:t>*Without impermeant anions</a:t>
            </a:r>
          </a:p>
        </p:txBody>
      </p:sp>
      <p:sp>
        <p:nvSpPr>
          <p:cNvPr id="157" name="Lightning Bolt 156">
            <a:extLst>
              <a:ext uri="{FF2B5EF4-FFF2-40B4-BE49-F238E27FC236}">
                <a16:creationId xmlns:a16="http://schemas.microsoft.com/office/drawing/2014/main" id="{E1E2E6DC-350B-4C98-B075-A84E165199A0}"/>
              </a:ext>
            </a:extLst>
          </p:cNvPr>
          <p:cNvSpPr/>
          <p:nvPr/>
        </p:nvSpPr>
        <p:spPr>
          <a:xfrm rot="17922981">
            <a:off x="331333" y="6263451"/>
            <a:ext cx="498571" cy="645313"/>
          </a:xfrm>
          <a:prstGeom prst="lightningBolt">
            <a:avLst/>
          </a:prstGeom>
          <a:solidFill>
            <a:srgbClr val="FFFF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62416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4.58333E-6 3.7037E-6 L 0.73854 0.00254 " pathEditMode="relative" rAng="0" ptsTypes="AA">
                                      <p:cBhvr>
                                        <p:cTn id="6" dur="1750" fill="hold"/>
                                        <p:tgtEl>
                                          <p:spTgt spid="157"/>
                                        </p:tgtEl>
                                        <p:attrNameLst>
                                          <p:attrName>ppt_x</p:attrName>
                                          <p:attrName>ppt_y</p:attrName>
                                        </p:attrNameLst>
                                      </p:cBhvr>
                                      <p:rCtr x="36979" y="185"/>
                                    </p:animMotion>
                                  </p:childTnLst>
                                </p:cTn>
                              </p:par>
                              <p:par>
                                <p:cTn id="7" presetID="10" presetClass="entr" presetSubtype="0" fill="hold" grpId="0" nodeType="withEffect">
                                  <p:stCondLst>
                                    <p:cond delay="250"/>
                                  </p:stCondLst>
                                  <p:childTnLst>
                                    <p:set>
                                      <p:cBhvr>
                                        <p:cTn id="8" dur="1" fill="hold">
                                          <p:stCondLst>
                                            <p:cond delay="0"/>
                                          </p:stCondLst>
                                        </p:cTn>
                                        <p:tgtEl>
                                          <p:spTgt spid="125"/>
                                        </p:tgtEl>
                                        <p:attrNameLst>
                                          <p:attrName>style.visibility</p:attrName>
                                        </p:attrNameLst>
                                      </p:cBhvr>
                                      <p:to>
                                        <p:strVal val="visible"/>
                                      </p:to>
                                    </p:set>
                                    <p:animEffect transition="in" filter="fade">
                                      <p:cBhvr>
                                        <p:cTn id="9" dur="250"/>
                                        <p:tgtEl>
                                          <p:spTgt spid="125"/>
                                        </p:tgtEl>
                                      </p:cBhvr>
                                    </p:animEffect>
                                  </p:childTnLst>
                                </p:cTn>
                              </p:par>
                              <p:par>
                                <p:cTn id="10" presetID="10" presetClass="entr" presetSubtype="0" fill="hold" grpId="0" nodeType="withEffect">
                                  <p:stCondLst>
                                    <p:cond delay="500"/>
                                  </p:stCondLst>
                                  <p:childTnLst>
                                    <p:set>
                                      <p:cBhvr>
                                        <p:cTn id="11" dur="1" fill="hold">
                                          <p:stCondLst>
                                            <p:cond delay="0"/>
                                          </p:stCondLst>
                                        </p:cTn>
                                        <p:tgtEl>
                                          <p:spTgt spid="113"/>
                                        </p:tgtEl>
                                        <p:attrNameLst>
                                          <p:attrName>style.visibility</p:attrName>
                                        </p:attrNameLst>
                                      </p:cBhvr>
                                      <p:to>
                                        <p:strVal val="visible"/>
                                      </p:to>
                                    </p:set>
                                    <p:animEffect transition="in" filter="fade">
                                      <p:cBhvr>
                                        <p:cTn id="12" dur="250"/>
                                        <p:tgtEl>
                                          <p:spTgt spid="113"/>
                                        </p:tgtEl>
                                      </p:cBhvr>
                                    </p:animEffect>
                                  </p:childTnLst>
                                </p:cTn>
                              </p:par>
                              <p:par>
                                <p:cTn id="13" presetID="10" presetClass="entr" presetSubtype="0" fill="hold" grpId="0" nodeType="withEffect">
                                  <p:stCondLst>
                                    <p:cond delay="750"/>
                                  </p:stCondLst>
                                  <p:childTnLst>
                                    <p:set>
                                      <p:cBhvr>
                                        <p:cTn id="14" dur="1" fill="hold">
                                          <p:stCondLst>
                                            <p:cond delay="0"/>
                                          </p:stCondLst>
                                        </p:cTn>
                                        <p:tgtEl>
                                          <p:spTgt spid="136"/>
                                        </p:tgtEl>
                                        <p:attrNameLst>
                                          <p:attrName>style.visibility</p:attrName>
                                        </p:attrNameLst>
                                      </p:cBhvr>
                                      <p:to>
                                        <p:strVal val="visible"/>
                                      </p:to>
                                    </p:set>
                                    <p:animEffect transition="in" filter="fade">
                                      <p:cBhvr>
                                        <p:cTn id="15" dur="250"/>
                                        <p:tgtEl>
                                          <p:spTgt spid="136"/>
                                        </p:tgtEl>
                                      </p:cBhvr>
                                    </p:animEffect>
                                  </p:childTnLst>
                                </p:cTn>
                              </p:par>
                              <p:par>
                                <p:cTn id="16" presetID="10" presetClass="entr" presetSubtype="0" fill="hold" grpId="0" nodeType="withEffect">
                                  <p:stCondLst>
                                    <p:cond delay="1000"/>
                                  </p:stCondLst>
                                  <p:childTnLst>
                                    <p:set>
                                      <p:cBhvr>
                                        <p:cTn id="17" dur="1" fill="hold">
                                          <p:stCondLst>
                                            <p:cond delay="0"/>
                                          </p:stCondLst>
                                        </p:cTn>
                                        <p:tgtEl>
                                          <p:spTgt spid="147"/>
                                        </p:tgtEl>
                                        <p:attrNameLst>
                                          <p:attrName>style.visibility</p:attrName>
                                        </p:attrNameLst>
                                      </p:cBhvr>
                                      <p:to>
                                        <p:strVal val="visible"/>
                                      </p:to>
                                    </p:set>
                                    <p:animEffect transition="in" filter="fade">
                                      <p:cBhvr>
                                        <p:cTn id="18" dur="250"/>
                                        <p:tgtEl>
                                          <p:spTgt spid="1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 grpId="0"/>
      <p:bldP spid="125" grpId="0"/>
      <p:bldP spid="136" grpId="0"/>
      <p:bldP spid="147" grpId="0"/>
      <p:bldP spid="157"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Objective 3</a:t>
            </a:r>
          </a:p>
        </p:txBody>
      </p:sp>
      <p:cxnSp>
        <p:nvCxnSpPr>
          <p:cNvPr id="60" name="Straight Arrow Connector 59">
            <a:extLst>
              <a:ext uri="{FF2B5EF4-FFF2-40B4-BE49-F238E27FC236}">
                <a16:creationId xmlns:a16="http://schemas.microsoft.com/office/drawing/2014/main" id="{ED0A9364-A0E3-4EE9-B7BC-622C19D5FD2A}"/>
              </a:ext>
            </a:extLst>
          </p:cNvPr>
          <p:cNvCxnSpPr>
            <a:cxnSpLocks/>
          </p:cNvCxnSpPr>
          <p:nvPr/>
        </p:nvCxnSpPr>
        <p:spPr>
          <a:xfrm flipV="1">
            <a:off x="1731157" y="2747580"/>
            <a:ext cx="0" cy="314755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AAC42C14-01D1-456B-BF84-5E127A900F35}"/>
              </a:ext>
            </a:extLst>
          </p:cNvPr>
          <p:cNvCxnSpPr>
            <a:cxnSpLocks/>
          </p:cNvCxnSpPr>
          <p:nvPr/>
        </p:nvCxnSpPr>
        <p:spPr>
          <a:xfrm>
            <a:off x="1731157" y="5895136"/>
            <a:ext cx="895135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EE259405-85D9-41BB-B89F-7B1C17512F20}"/>
              </a:ext>
            </a:extLst>
          </p:cNvPr>
          <p:cNvSpPr txBox="1"/>
          <p:nvPr/>
        </p:nvSpPr>
        <p:spPr>
          <a:xfrm rot="16200000">
            <a:off x="587504" y="4028970"/>
            <a:ext cx="1567672" cy="584775"/>
          </a:xfrm>
          <a:prstGeom prst="rect">
            <a:avLst/>
          </a:prstGeom>
          <a:noFill/>
        </p:spPr>
        <p:txBody>
          <a:bodyPr wrap="none" rtlCol="0">
            <a:spAutoFit/>
          </a:bodyPr>
          <a:lstStyle/>
          <a:p>
            <a:r>
              <a:rPr lang="en-ZA" sz="3200" b="1" dirty="0"/>
              <a:t>Current </a:t>
            </a:r>
          </a:p>
        </p:txBody>
      </p:sp>
      <p:sp>
        <p:nvSpPr>
          <p:cNvPr id="64" name="Freeform: Shape 63">
            <a:extLst>
              <a:ext uri="{FF2B5EF4-FFF2-40B4-BE49-F238E27FC236}">
                <a16:creationId xmlns:a16="http://schemas.microsoft.com/office/drawing/2014/main" id="{717B9A1A-E6F4-488C-98EF-449CABF01218}"/>
              </a:ext>
            </a:extLst>
          </p:cNvPr>
          <p:cNvSpPr/>
          <p:nvPr/>
        </p:nvSpPr>
        <p:spPr>
          <a:xfrm>
            <a:off x="1798587" y="2948073"/>
            <a:ext cx="7848345" cy="1846262"/>
          </a:xfrm>
          <a:custGeom>
            <a:avLst/>
            <a:gdLst>
              <a:gd name="connsiteX0" fmla="*/ 0 w 5892800"/>
              <a:gd name="connsiteY0" fmla="*/ 1328363 h 1328363"/>
              <a:gd name="connsiteX1" fmla="*/ 348342 w 5892800"/>
              <a:gd name="connsiteY1" fmla="*/ 370420 h 1328363"/>
              <a:gd name="connsiteX2" fmla="*/ 1175657 w 5892800"/>
              <a:gd name="connsiteY2" fmla="*/ 7563 h 1328363"/>
              <a:gd name="connsiteX3" fmla="*/ 1886857 w 5892800"/>
              <a:gd name="connsiteY3" fmla="*/ 660705 h 1328363"/>
              <a:gd name="connsiteX4" fmla="*/ 5892800 w 5892800"/>
              <a:gd name="connsiteY4" fmla="*/ 1313848 h 1328363"/>
              <a:gd name="connsiteX0" fmla="*/ 0 w 5892800"/>
              <a:gd name="connsiteY0" fmla="*/ 1358725 h 1358725"/>
              <a:gd name="connsiteX1" fmla="*/ 348342 w 5892800"/>
              <a:gd name="connsiteY1" fmla="*/ 400782 h 1358725"/>
              <a:gd name="connsiteX2" fmla="*/ 1120828 w 5892800"/>
              <a:gd name="connsiteY2" fmla="*/ 6823 h 1358725"/>
              <a:gd name="connsiteX3" fmla="*/ 1886857 w 5892800"/>
              <a:gd name="connsiteY3" fmla="*/ 691067 h 1358725"/>
              <a:gd name="connsiteX4" fmla="*/ 5892800 w 5892800"/>
              <a:gd name="connsiteY4" fmla="*/ 1344210 h 1358725"/>
              <a:gd name="connsiteX0" fmla="*/ 0 w 5892800"/>
              <a:gd name="connsiteY0" fmla="*/ 1352820 h 1352820"/>
              <a:gd name="connsiteX1" fmla="*/ 348342 w 5892800"/>
              <a:gd name="connsiteY1" fmla="*/ 394877 h 1352820"/>
              <a:gd name="connsiteX2" fmla="*/ 1120828 w 5892800"/>
              <a:gd name="connsiteY2" fmla="*/ 918 h 1352820"/>
              <a:gd name="connsiteX3" fmla="*/ 2117140 w 5892800"/>
              <a:gd name="connsiteY3" fmla="*/ 488187 h 1352820"/>
              <a:gd name="connsiteX4" fmla="*/ 5892800 w 5892800"/>
              <a:gd name="connsiteY4" fmla="*/ 1338305 h 1352820"/>
              <a:gd name="connsiteX0" fmla="*/ 0 w 5892800"/>
              <a:gd name="connsiteY0" fmla="*/ 1352820 h 1352820"/>
              <a:gd name="connsiteX1" fmla="*/ 348342 w 5892800"/>
              <a:gd name="connsiteY1" fmla="*/ 394877 h 1352820"/>
              <a:gd name="connsiteX2" fmla="*/ 1120828 w 5892800"/>
              <a:gd name="connsiteY2" fmla="*/ 918 h 1352820"/>
              <a:gd name="connsiteX3" fmla="*/ 2117140 w 5892800"/>
              <a:gd name="connsiteY3" fmla="*/ 488187 h 1352820"/>
              <a:gd name="connsiteX4" fmla="*/ 5892800 w 5892800"/>
              <a:gd name="connsiteY4" fmla="*/ 1338305 h 1352820"/>
              <a:gd name="connsiteX0" fmla="*/ 0 w 5892800"/>
              <a:gd name="connsiteY0" fmla="*/ 1311543 h 1311543"/>
              <a:gd name="connsiteX1" fmla="*/ 348342 w 5892800"/>
              <a:gd name="connsiteY1" fmla="*/ 353600 h 1311543"/>
              <a:gd name="connsiteX2" fmla="*/ 912477 w 5892800"/>
              <a:gd name="connsiteY2" fmla="*/ 1109 h 1311543"/>
              <a:gd name="connsiteX3" fmla="*/ 2117140 w 5892800"/>
              <a:gd name="connsiteY3" fmla="*/ 446910 h 1311543"/>
              <a:gd name="connsiteX4" fmla="*/ 5892800 w 5892800"/>
              <a:gd name="connsiteY4" fmla="*/ 1297028 h 1311543"/>
              <a:gd name="connsiteX0" fmla="*/ 0 w 5892800"/>
              <a:gd name="connsiteY0" fmla="*/ 1314941 h 1314941"/>
              <a:gd name="connsiteX1" fmla="*/ 348342 w 5892800"/>
              <a:gd name="connsiteY1" fmla="*/ 356998 h 1314941"/>
              <a:gd name="connsiteX2" fmla="*/ 912477 w 5892800"/>
              <a:gd name="connsiteY2" fmla="*/ 4507 h 1314941"/>
              <a:gd name="connsiteX3" fmla="*/ 2095209 w 5892800"/>
              <a:gd name="connsiteY3" fmla="*/ 564347 h 1314941"/>
              <a:gd name="connsiteX4" fmla="*/ 5892800 w 5892800"/>
              <a:gd name="connsiteY4" fmla="*/ 1300426 h 1314941"/>
              <a:gd name="connsiteX0" fmla="*/ 0 w 5892800"/>
              <a:gd name="connsiteY0" fmla="*/ 1318734 h 1318734"/>
              <a:gd name="connsiteX1" fmla="*/ 348342 w 5892800"/>
              <a:gd name="connsiteY1" fmla="*/ 360791 h 1318734"/>
              <a:gd name="connsiteX2" fmla="*/ 912477 w 5892800"/>
              <a:gd name="connsiteY2" fmla="*/ 8300 h 1318734"/>
              <a:gd name="connsiteX3" fmla="*/ 2193902 w 5892800"/>
              <a:gd name="connsiteY3" fmla="*/ 661444 h 1318734"/>
              <a:gd name="connsiteX4" fmla="*/ 5892800 w 5892800"/>
              <a:gd name="connsiteY4" fmla="*/ 1304219 h 1318734"/>
              <a:gd name="connsiteX0" fmla="*/ 0 w 5892800"/>
              <a:gd name="connsiteY0" fmla="*/ 1318734 h 1318734"/>
              <a:gd name="connsiteX1" fmla="*/ 348342 w 5892800"/>
              <a:gd name="connsiteY1" fmla="*/ 360791 h 1318734"/>
              <a:gd name="connsiteX2" fmla="*/ 912477 w 5892800"/>
              <a:gd name="connsiteY2" fmla="*/ 8300 h 1318734"/>
              <a:gd name="connsiteX3" fmla="*/ 2193902 w 5892800"/>
              <a:gd name="connsiteY3" fmla="*/ 661444 h 1318734"/>
              <a:gd name="connsiteX4" fmla="*/ 5892800 w 5892800"/>
              <a:gd name="connsiteY4" fmla="*/ 1304219 h 1318734"/>
              <a:gd name="connsiteX0" fmla="*/ 0 w 5892800"/>
              <a:gd name="connsiteY0" fmla="*/ 1318734 h 1318734"/>
              <a:gd name="connsiteX1" fmla="*/ 348342 w 5892800"/>
              <a:gd name="connsiteY1" fmla="*/ 360791 h 1318734"/>
              <a:gd name="connsiteX2" fmla="*/ 912477 w 5892800"/>
              <a:gd name="connsiteY2" fmla="*/ 8300 h 1318734"/>
              <a:gd name="connsiteX3" fmla="*/ 2193902 w 5892800"/>
              <a:gd name="connsiteY3" fmla="*/ 661444 h 1318734"/>
              <a:gd name="connsiteX4" fmla="*/ 5892800 w 5892800"/>
              <a:gd name="connsiteY4" fmla="*/ 1304219 h 1318734"/>
              <a:gd name="connsiteX0" fmla="*/ 0 w 5980527"/>
              <a:gd name="connsiteY0" fmla="*/ 1318734 h 1318734"/>
              <a:gd name="connsiteX1" fmla="*/ 348342 w 5980527"/>
              <a:gd name="connsiteY1" fmla="*/ 360791 h 1318734"/>
              <a:gd name="connsiteX2" fmla="*/ 912477 w 5980527"/>
              <a:gd name="connsiteY2" fmla="*/ 8300 h 1318734"/>
              <a:gd name="connsiteX3" fmla="*/ 2193902 w 5980527"/>
              <a:gd name="connsiteY3" fmla="*/ 661444 h 1318734"/>
              <a:gd name="connsiteX4" fmla="*/ 5980527 w 5980527"/>
              <a:gd name="connsiteY4" fmla="*/ 1210915 h 1318734"/>
              <a:gd name="connsiteX0" fmla="*/ 0 w 5980527"/>
              <a:gd name="connsiteY0" fmla="*/ 1318734 h 1318734"/>
              <a:gd name="connsiteX1" fmla="*/ 348342 w 5980527"/>
              <a:gd name="connsiteY1" fmla="*/ 360791 h 1318734"/>
              <a:gd name="connsiteX2" fmla="*/ 912477 w 5980527"/>
              <a:gd name="connsiteY2" fmla="*/ 8300 h 1318734"/>
              <a:gd name="connsiteX3" fmla="*/ 2193902 w 5980527"/>
              <a:gd name="connsiteY3" fmla="*/ 661444 h 1318734"/>
              <a:gd name="connsiteX4" fmla="*/ 5980527 w 5980527"/>
              <a:gd name="connsiteY4" fmla="*/ 1210915 h 1318734"/>
              <a:gd name="connsiteX0" fmla="*/ 0 w 5980527"/>
              <a:gd name="connsiteY0" fmla="*/ 1318734 h 1318734"/>
              <a:gd name="connsiteX1" fmla="*/ 348342 w 5980527"/>
              <a:gd name="connsiteY1" fmla="*/ 360791 h 1318734"/>
              <a:gd name="connsiteX2" fmla="*/ 912477 w 5980527"/>
              <a:gd name="connsiteY2" fmla="*/ 8300 h 1318734"/>
              <a:gd name="connsiteX3" fmla="*/ 2193902 w 5980527"/>
              <a:gd name="connsiteY3" fmla="*/ 661444 h 1318734"/>
              <a:gd name="connsiteX4" fmla="*/ 5980527 w 5980527"/>
              <a:gd name="connsiteY4" fmla="*/ 1210915 h 1318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0527" h="1318734">
                <a:moveTo>
                  <a:pt x="0" y="1318734"/>
                </a:moveTo>
                <a:cubicBezTo>
                  <a:pt x="76199" y="949829"/>
                  <a:pt x="196263" y="579197"/>
                  <a:pt x="348342" y="360791"/>
                </a:cubicBezTo>
                <a:cubicBezTo>
                  <a:pt x="500422" y="142385"/>
                  <a:pt x="604884" y="-41809"/>
                  <a:pt x="912477" y="8300"/>
                </a:cubicBezTo>
                <a:cubicBezTo>
                  <a:pt x="1220070" y="58409"/>
                  <a:pt x="1349227" y="461008"/>
                  <a:pt x="2193902" y="661444"/>
                </a:cubicBezTo>
                <a:cubicBezTo>
                  <a:pt x="3038577" y="861880"/>
                  <a:pt x="4758527" y="1141798"/>
                  <a:pt x="5980527" y="1210915"/>
                </a:cubicBezTo>
              </a:path>
            </a:pathLst>
          </a:custGeom>
          <a:ln w="38100">
            <a:solidFill>
              <a:srgbClr val="FF0000"/>
            </a:solidFill>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ZA" dirty="0"/>
          </a:p>
        </p:txBody>
      </p:sp>
      <p:grpSp>
        <p:nvGrpSpPr>
          <p:cNvPr id="65" name="Group 64">
            <a:extLst>
              <a:ext uri="{FF2B5EF4-FFF2-40B4-BE49-F238E27FC236}">
                <a16:creationId xmlns:a16="http://schemas.microsoft.com/office/drawing/2014/main" id="{B226B584-FC94-4E65-879F-3AD5F56A4F36}"/>
              </a:ext>
            </a:extLst>
          </p:cNvPr>
          <p:cNvGrpSpPr/>
          <p:nvPr/>
        </p:nvGrpSpPr>
        <p:grpSpPr>
          <a:xfrm>
            <a:off x="1820247" y="5058806"/>
            <a:ext cx="8274373" cy="612483"/>
            <a:chOff x="214877" y="5431348"/>
            <a:chExt cx="9684319" cy="662180"/>
          </a:xfrm>
        </p:grpSpPr>
        <p:sp>
          <p:nvSpPr>
            <p:cNvPr id="66" name="Rectangle: Rounded Corners 65">
              <a:extLst>
                <a:ext uri="{FF2B5EF4-FFF2-40B4-BE49-F238E27FC236}">
                  <a16:creationId xmlns:a16="http://schemas.microsoft.com/office/drawing/2014/main" id="{3847E060-8F2B-4EC4-83C7-A6D0AC7FE72C}"/>
                </a:ext>
              </a:extLst>
            </p:cNvPr>
            <p:cNvSpPr/>
            <p:nvPr/>
          </p:nvSpPr>
          <p:spPr>
            <a:xfrm>
              <a:off x="2157408" y="5448215"/>
              <a:ext cx="1688034" cy="630466"/>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7" name="Rectangle: Rounded Corners 66">
              <a:extLst>
                <a:ext uri="{FF2B5EF4-FFF2-40B4-BE49-F238E27FC236}">
                  <a16:creationId xmlns:a16="http://schemas.microsoft.com/office/drawing/2014/main" id="{A20A5B0C-3E40-41B1-86FE-D86146162FCF}"/>
                </a:ext>
              </a:extLst>
            </p:cNvPr>
            <p:cNvSpPr/>
            <p:nvPr/>
          </p:nvSpPr>
          <p:spPr>
            <a:xfrm>
              <a:off x="4201162" y="5440254"/>
              <a:ext cx="1688034" cy="621561"/>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8" name="Rectangle: Rounded Corners 67">
              <a:extLst>
                <a:ext uri="{FF2B5EF4-FFF2-40B4-BE49-F238E27FC236}">
                  <a16:creationId xmlns:a16="http://schemas.microsoft.com/office/drawing/2014/main" id="{8C00BCC7-CEC4-46D8-B5E9-702C78EB7183}"/>
                </a:ext>
              </a:extLst>
            </p:cNvPr>
            <p:cNvSpPr/>
            <p:nvPr/>
          </p:nvSpPr>
          <p:spPr>
            <a:xfrm>
              <a:off x="6143693" y="5431348"/>
              <a:ext cx="1688034" cy="63046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9" name="Rectangle: Rounded Corners 68">
              <a:extLst>
                <a:ext uri="{FF2B5EF4-FFF2-40B4-BE49-F238E27FC236}">
                  <a16:creationId xmlns:a16="http://schemas.microsoft.com/office/drawing/2014/main" id="{492EF142-9896-4696-8148-B666AE8BAAED}"/>
                </a:ext>
              </a:extLst>
            </p:cNvPr>
            <p:cNvSpPr/>
            <p:nvPr/>
          </p:nvSpPr>
          <p:spPr>
            <a:xfrm>
              <a:off x="214877" y="5448215"/>
              <a:ext cx="1688034" cy="645313"/>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0" name="Rectangle 69">
              <a:extLst>
                <a:ext uri="{FF2B5EF4-FFF2-40B4-BE49-F238E27FC236}">
                  <a16:creationId xmlns:a16="http://schemas.microsoft.com/office/drawing/2014/main" id="{1FF0BEEB-C4A7-40D3-89E1-9061795906AA}"/>
                </a:ext>
              </a:extLst>
            </p:cNvPr>
            <p:cNvSpPr/>
            <p:nvPr/>
          </p:nvSpPr>
          <p:spPr>
            <a:xfrm>
              <a:off x="1902912" y="5746581"/>
              <a:ext cx="212343" cy="6692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71" name="Rectangle 70">
              <a:extLst>
                <a:ext uri="{FF2B5EF4-FFF2-40B4-BE49-F238E27FC236}">
                  <a16:creationId xmlns:a16="http://schemas.microsoft.com/office/drawing/2014/main" id="{9D8906EB-D0B3-4BC9-A8B1-DB3FB8715DE7}"/>
                </a:ext>
              </a:extLst>
            </p:cNvPr>
            <p:cNvSpPr/>
            <p:nvPr/>
          </p:nvSpPr>
          <p:spPr>
            <a:xfrm>
              <a:off x="3854733" y="5746581"/>
              <a:ext cx="332005" cy="1026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72" name="Rectangle 71">
              <a:extLst>
                <a:ext uri="{FF2B5EF4-FFF2-40B4-BE49-F238E27FC236}">
                  <a16:creationId xmlns:a16="http://schemas.microsoft.com/office/drawing/2014/main" id="{C363DB3D-23A3-47BC-B87E-A4C70A80699D}"/>
                </a:ext>
              </a:extLst>
            </p:cNvPr>
            <p:cNvSpPr/>
            <p:nvPr/>
          </p:nvSpPr>
          <p:spPr>
            <a:xfrm>
              <a:off x="5889196" y="5703039"/>
              <a:ext cx="240074" cy="12382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73" name="Rectangle 72">
              <a:extLst>
                <a:ext uri="{FF2B5EF4-FFF2-40B4-BE49-F238E27FC236}">
                  <a16:creationId xmlns:a16="http://schemas.microsoft.com/office/drawing/2014/main" id="{FC24153A-B626-4697-971B-78C09B36D6ED}"/>
                </a:ext>
              </a:extLst>
            </p:cNvPr>
            <p:cNvSpPr/>
            <p:nvPr/>
          </p:nvSpPr>
          <p:spPr>
            <a:xfrm>
              <a:off x="7855442" y="5710833"/>
              <a:ext cx="332005" cy="1026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74" name="Rectangle: Rounded Corners 73">
              <a:extLst>
                <a:ext uri="{FF2B5EF4-FFF2-40B4-BE49-F238E27FC236}">
                  <a16:creationId xmlns:a16="http://schemas.microsoft.com/office/drawing/2014/main" id="{EF23E627-F121-4A65-A0B1-559CB933AC1A}"/>
                </a:ext>
              </a:extLst>
            </p:cNvPr>
            <p:cNvSpPr/>
            <p:nvPr/>
          </p:nvSpPr>
          <p:spPr>
            <a:xfrm>
              <a:off x="8211162" y="5440219"/>
              <a:ext cx="1688034" cy="63046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
        <p:nvSpPr>
          <p:cNvPr id="75" name="TextBox 74">
            <a:extLst>
              <a:ext uri="{FF2B5EF4-FFF2-40B4-BE49-F238E27FC236}">
                <a16:creationId xmlns:a16="http://schemas.microsoft.com/office/drawing/2014/main" id="{4447E241-0E2E-4AD6-9D62-99016E64A112}"/>
              </a:ext>
            </a:extLst>
          </p:cNvPr>
          <p:cNvSpPr txBox="1"/>
          <p:nvPr/>
        </p:nvSpPr>
        <p:spPr>
          <a:xfrm>
            <a:off x="4070429" y="5808577"/>
            <a:ext cx="3331361" cy="584775"/>
          </a:xfrm>
          <a:prstGeom prst="rect">
            <a:avLst/>
          </a:prstGeom>
          <a:noFill/>
        </p:spPr>
        <p:txBody>
          <a:bodyPr wrap="none" rtlCol="0">
            <a:spAutoFit/>
          </a:bodyPr>
          <a:lstStyle/>
          <a:p>
            <a:r>
              <a:rPr lang="en-ZA" sz="3200" b="1" dirty="0"/>
              <a:t>Length of dendrite</a:t>
            </a:r>
          </a:p>
        </p:txBody>
      </p:sp>
      <p:sp>
        <p:nvSpPr>
          <p:cNvPr id="77" name="Plus Sign 76">
            <a:extLst>
              <a:ext uri="{FF2B5EF4-FFF2-40B4-BE49-F238E27FC236}">
                <a16:creationId xmlns:a16="http://schemas.microsoft.com/office/drawing/2014/main" id="{D5FE2C5B-7125-4EE0-B0C9-B0B474B8A0A3}"/>
              </a:ext>
            </a:extLst>
          </p:cNvPr>
          <p:cNvSpPr/>
          <p:nvPr/>
        </p:nvSpPr>
        <p:spPr>
          <a:xfrm>
            <a:off x="2268494" y="4575613"/>
            <a:ext cx="415228" cy="497226"/>
          </a:xfrm>
          <a:prstGeom prst="mathPlus">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1" name="Content Placeholder 2">
            <a:extLst>
              <a:ext uri="{FF2B5EF4-FFF2-40B4-BE49-F238E27FC236}">
                <a16:creationId xmlns:a16="http://schemas.microsoft.com/office/drawing/2014/main" id="{BABA863A-61A7-470D-9449-CC9868552EBB}"/>
              </a:ext>
            </a:extLst>
          </p:cNvPr>
          <p:cNvSpPr txBox="1">
            <a:spLocks/>
          </p:cNvSpPr>
          <p:nvPr/>
        </p:nvSpPr>
        <p:spPr>
          <a:xfrm>
            <a:off x="704229" y="1588616"/>
            <a:ext cx="10515600" cy="10019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3200"/>
              <a:t>3) Investigate how </a:t>
            </a:r>
            <a:r>
              <a:rPr lang="en-ZA" sz="3200" b="1">
                <a:solidFill>
                  <a:srgbClr val="FF0000"/>
                </a:solidFill>
              </a:rPr>
              <a:t>excitatory or inhibitory synaptic input </a:t>
            </a:r>
            <a:r>
              <a:rPr lang="en-ZA" sz="3200"/>
              <a:t>is modified by the </a:t>
            </a:r>
            <a:r>
              <a:rPr lang="en-ZA" sz="3200" b="1">
                <a:solidFill>
                  <a:srgbClr val="FF0000"/>
                </a:solidFill>
              </a:rPr>
              <a:t>presence of impermeant anions</a:t>
            </a:r>
            <a:endParaRPr lang="en-ZA" sz="3200" b="1" dirty="0">
              <a:solidFill>
                <a:srgbClr val="FF0000"/>
              </a:solidFill>
            </a:endParaRPr>
          </a:p>
        </p:txBody>
      </p:sp>
      <p:sp>
        <p:nvSpPr>
          <p:cNvPr id="82" name="TextBox 81">
            <a:extLst>
              <a:ext uri="{FF2B5EF4-FFF2-40B4-BE49-F238E27FC236}">
                <a16:creationId xmlns:a16="http://schemas.microsoft.com/office/drawing/2014/main" id="{E269330B-9149-4B78-BE44-7B7F9244A05D}"/>
              </a:ext>
            </a:extLst>
          </p:cNvPr>
          <p:cNvSpPr txBox="1"/>
          <p:nvPr/>
        </p:nvSpPr>
        <p:spPr>
          <a:xfrm>
            <a:off x="8012225" y="3070869"/>
            <a:ext cx="5125080" cy="461665"/>
          </a:xfrm>
          <a:prstGeom prst="rect">
            <a:avLst/>
          </a:prstGeom>
          <a:noFill/>
        </p:spPr>
        <p:txBody>
          <a:bodyPr wrap="square" rtlCol="0">
            <a:spAutoFit/>
          </a:bodyPr>
          <a:lstStyle/>
          <a:p>
            <a:r>
              <a:rPr lang="en-ZA" sz="2400" b="1" dirty="0">
                <a:highlight>
                  <a:srgbClr val="FFFF00"/>
                </a:highlight>
              </a:rPr>
              <a:t>*Without impermeant anions</a:t>
            </a:r>
          </a:p>
        </p:txBody>
      </p:sp>
      <p:sp>
        <p:nvSpPr>
          <p:cNvPr id="83" name="Lightning Bolt 82">
            <a:extLst>
              <a:ext uri="{FF2B5EF4-FFF2-40B4-BE49-F238E27FC236}">
                <a16:creationId xmlns:a16="http://schemas.microsoft.com/office/drawing/2014/main" id="{7AC17704-0E83-4547-B941-6C6E9272EA61}"/>
              </a:ext>
            </a:extLst>
          </p:cNvPr>
          <p:cNvSpPr/>
          <p:nvPr/>
        </p:nvSpPr>
        <p:spPr>
          <a:xfrm rot="18118545">
            <a:off x="2004409" y="5393330"/>
            <a:ext cx="498571" cy="645313"/>
          </a:xfrm>
          <a:prstGeom prst="lightningBolt">
            <a:avLst/>
          </a:prstGeom>
          <a:solidFill>
            <a:srgbClr val="FFFF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84" name="Picture 83">
            <a:extLst>
              <a:ext uri="{FF2B5EF4-FFF2-40B4-BE49-F238E27FC236}">
                <a16:creationId xmlns:a16="http://schemas.microsoft.com/office/drawing/2014/main" id="{7BB9F702-80DB-4F7E-9249-58AA39F2E6A1}"/>
              </a:ext>
            </a:extLst>
          </p:cNvPr>
          <p:cNvPicPr>
            <a:picLocks noChangeAspect="1"/>
          </p:cNvPicPr>
          <p:nvPr/>
        </p:nvPicPr>
        <p:blipFill>
          <a:blip r:embed="rId2"/>
          <a:stretch>
            <a:fillRect/>
          </a:stretch>
        </p:blipFill>
        <p:spPr>
          <a:xfrm>
            <a:off x="2183720" y="3922479"/>
            <a:ext cx="584776" cy="669938"/>
          </a:xfrm>
          <a:prstGeom prst="rect">
            <a:avLst/>
          </a:prstGeom>
        </p:spPr>
      </p:pic>
    </p:spTree>
    <p:extLst>
      <p:ext uri="{BB962C8B-B14F-4D97-AF65-F5344CB8AC3E}">
        <p14:creationId xmlns:p14="http://schemas.microsoft.com/office/powerpoint/2010/main" val="1857521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wipe(left)">
                                      <p:cBhvr>
                                        <p:cTn id="7" dur="2000"/>
                                        <p:tgtEl>
                                          <p:spTgt spid="64"/>
                                        </p:tgtEl>
                                      </p:cBhvr>
                                    </p:animEffect>
                                  </p:childTnLst>
                                </p:cTn>
                              </p:par>
                              <p:par>
                                <p:cTn id="8" presetID="42" presetClass="path" presetSubtype="0" accel="50000" decel="50000" fill="hold" grpId="0" nodeType="withEffect">
                                  <p:stCondLst>
                                    <p:cond delay="0"/>
                                  </p:stCondLst>
                                  <p:childTnLst>
                                    <p:animMotion origin="layout" path="M 4.16667E-6 -3.33333E-6 L 0.59323 -0.00532 " pathEditMode="relative" rAng="0" ptsTypes="AA">
                                      <p:cBhvr>
                                        <p:cTn id="9" dur="2000" fill="hold"/>
                                        <p:tgtEl>
                                          <p:spTgt spid="83"/>
                                        </p:tgtEl>
                                        <p:attrNameLst>
                                          <p:attrName>ppt_x</p:attrName>
                                          <p:attrName>ppt_y</p:attrName>
                                        </p:attrNameLst>
                                      </p:cBhvr>
                                      <p:rCtr x="29661" y="-27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P spid="83"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Objective 3</a:t>
            </a:r>
          </a:p>
        </p:txBody>
      </p:sp>
      <p:sp>
        <p:nvSpPr>
          <p:cNvPr id="3" name="Content Placeholder 2">
            <a:extLst>
              <a:ext uri="{FF2B5EF4-FFF2-40B4-BE49-F238E27FC236}">
                <a16:creationId xmlns:a16="http://schemas.microsoft.com/office/drawing/2014/main" id="{DC63F204-0172-4748-99A4-E9A0B0F56DB2}"/>
              </a:ext>
            </a:extLst>
          </p:cNvPr>
          <p:cNvSpPr>
            <a:spLocks noGrp="1"/>
          </p:cNvSpPr>
          <p:nvPr>
            <p:ph idx="1"/>
          </p:nvPr>
        </p:nvSpPr>
        <p:spPr>
          <a:xfrm>
            <a:off x="704229" y="1588616"/>
            <a:ext cx="10515600" cy="1001981"/>
          </a:xfrm>
        </p:spPr>
        <p:txBody>
          <a:bodyPr/>
          <a:lstStyle/>
          <a:p>
            <a:r>
              <a:rPr lang="en-ZA" sz="3200" dirty="0"/>
              <a:t>3) Investigate how </a:t>
            </a:r>
            <a:r>
              <a:rPr lang="en-ZA" sz="3200" b="1" dirty="0">
                <a:solidFill>
                  <a:srgbClr val="FF0000"/>
                </a:solidFill>
              </a:rPr>
              <a:t>excitatory or inhibitory synaptic input </a:t>
            </a:r>
            <a:r>
              <a:rPr lang="en-ZA" sz="3200" dirty="0"/>
              <a:t>is modified by the </a:t>
            </a:r>
            <a:r>
              <a:rPr lang="en-ZA" sz="3200" b="1" dirty="0">
                <a:solidFill>
                  <a:srgbClr val="FF0000"/>
                </a:solidFill>
              </a:rPr>
              <a:t>presence of impermeant anions</a:t>
            </a:r>
          </a:p>
        </p:txBody>
      </p:sp>
      <p:grpSp>
        <p:nvGrpSpPr>
          <p:cNvPr id="7" name="Group 6">
            <a:extLst>
              <a:ext uri="{FF2B5EF4-FFF2-40B4-BE49-F238E27FC236}">
                <a16:creationId xmlns:a16="http://schemas.microsoft.com/office/drawing/2014/main" id="{177AD57D-462D-4182-BCD8-46851618AB6E}"/>
              </a:ext>
            </a:extLst>
          </p:cNvPr>
          <p:cNvGrpSpPr/>
          <p:nvPr/>
        </p:nvGrpSpPr>
        <p:grpSpPr>
          <a:xfrm>
            <a:off x="205658" y="5493816"/>
            <a:ext cx="11780684" cy="1349575"/>
            <a:chOff x="214877" y="4938000"/>
            <a:chExt cx="11780684" cy="1751018"/>
          </a:xfrm>
        </p:grpSpPr>
        <p:sp>
          <p:nvSpPr>
            <p:cNvPr id="4" name="Rectangle: Rounded Corners 3">
              <a:extLst>
                <a:ext uri="{FF2B5EF4-FFF2-40B4-BE49-F238E27FC236}">
                  <a16:creationId xmlns:a16="http://schemas.microsoft.com/office/drawing/2014/main" id="{BF06C12B-6E76-4B54-B3CC-3533A6212FCE}"/>
                </a:ext>
              </a:extLst>
            </p:cNvPr>
            <p:cNvSpPr/>
            <p:nvPr/>
          </p:nvSpPr>
          <p:spPr>
            <a:xfrm>
              <a:off x="2157408" y="5448215"/>
              <a:ext cx="1688034" cy="630466"/>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 name="Rectangle: Rounded Corners 4">
              <a:extLst>
                <a:ext uri="{FF2B5EF4-FFF2-40B4-BE49-F238E27FC236}">
                  <a16:creationId xmlns:a16="http://schemas.microsoft.com/office/drawing/2014/main" id="{57D7BAEF-420C-444B-9471-5DFD2A3D2C11}"/>
                </a:ext>
              </a:extLst>
            </p:cNvPr>
            <p:cNvSpPr/>
            <p:nvPr/>
          </p:nvSpPr>
          <p:spPr>
            <a:xfrm>
              <a:off x="4201162" y="5440254"/>
              <a:ext cx="1688034" cy="621561"/>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 name="Rectangle: Rounded Corners 5">
              <a:extLst>
                <a:ext uri="{FF2B5EF4-FFF2-40B4-BE49-F238E27FC236}">
                  <a16:creationId xmlns:a16="http://schemas.microsoft.com/office/drawing/2014/main" id="{ED579156-77F6-4E85-82FF-35949E8FF2F8}"/>
                </a:ext>
              </a:extLst>
            </p:cNvPr>
            <p:cNvSpPr/>
            <p:nvPr/>
          </p:nvSpPr>
          <p:spPr>
            <a:xfrm>
              <a:off x="6143693" y="5431348"/>
              <a:ext cx="1688034" cy="63046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 name="Rectangle: Rounded Corners 7">
              <a:extLst>
                <a:ext uri="{FF2B5EF4-FFF2-40B4-BE49-F238E27FC236}">
                  <a16:creationId xmlns:a16="http://schemas.microsoft.com/office/drawing/2014/main" id="{09455F7F-09DC-47E4-BD37-630EDDFFA602}"/>
                </a:ext>
              </a:extLst>
            </p:cNvPr>
            <p:cNvSpPr/>
            <p:nvPr/>
          </p:nvSpPr>
          <p:spPr>
            <a:xfrm>
              <a:off x="214877" y="5448215"/>
              <a:ext cx="1688034" cy="645313"/>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1" name="Rectangle 80">
              <a:extLst>
                <a:ext uri="{FF2B5EF4-FFF2-40B4-BE49-F238E27FC236}">
                  <a16:creationId xmlns:a16="http://schemas.microsoft.com/office/drawing/2014/main" id="{F20A0409-4F12-442D-93AC-3A7254A15E10}"/>
                </a:ext>
              </a:extLst>
            </p:cNvPr>
            <p:cNvSpPr/>
            <p:nvPr/>
          </p:nvSpPr>
          <p:spPr>
            <a:xfrm>
              <a:off x="1902912" y="5746581"/>
              <a:ext cx="212343" cy="6692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82" name="Rectangle 81">
              <a:extLst>
                <a:ext uri="{FF2B5EF4-FFF2-40B4-BE49-F238E27FC236}">
                  <a16:creationId xmlns:a16="http://schemas.microsoft.com/office/drawing/2014/main" id="{3F4555D8-3884-4300-84AA-51A113722FF9}"/>
                </a:ext>
              </a:extLst>
            </p:cNvPr>
            <p:cNvSpPr/>
            <p:nvPr/>
          </p:nvSpPr>
          <p:spPr>
            <a:xfrm>
              <a:off x="3854733" y="5746581"/>
              <a:ext cx="332005" cy="1026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83" name="Rectangle 82">
              <a:extLst>
                <a:ext uri="{FF2B5EF4-FFF2-40B4-BE49-F238E27FC236}">
                  <a16:creationId xmlns:a16="http://schemas.microsoft.com/office/drawing/2014/main" id="{BD09B1E4-7594-4118-BEEB-E0CAF5D98E9E}"/>
                </a:ext>
              </a:extLst>
            </p:cNvPr>
            <p:cNvSpPr/>
            <p:nvPr/>
          </p:nvSpPr>
          <p:spPr>
            <a:xfrm>
              <a:off x="5889196" y="5703039"/>
              <a:ext cx="240074" cy="12382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78" name="Rectangle 77">
              <a:extLst>
                <a:ext uri="{FF2B5EF4-FFF2-40B4-BE49-F238E27FC236}">
                  <a16:creationId xmlns:a16="http://schemas.microsoft.com/office/drawing/2014/main" id="{B34D0841-3574-4763-B657-0D839815BF5E}"/>
                </a:ext>
              </a:extLst>
            </p:cNvPr>
            <p:cNvSpPr/>
            <p:nvPr/>
          </p:nvSpPr>
          <p:spPr>
            <a:xfrm>
              <a:off x="7855442" y="5710833"/>
              <a:ext cx="332005" cy="1026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79" name="Rectangle: Rounded Corners 78">
              <a:extLst>
                <a:ext uri="{FF2B5EF4-FFF2-40B4-BE49-F238E27FC236}">
                  <a16:creationId xmlns:a16="http://schemas.microsoft.com/office/drawing/2014/main" id="{7E93EFEF-2274-4304-BFBE-E0DDE024B7F7}"/>
                </a:ext>
              </a:extLst>
            </p:cNvPr>
            <p:cNvSpPr/>
            <p:nvPr/>
          </p:nvSpPr>
          <p:spPr>
            <a:xfrm>
              <a:off x="8211162" y="5440219"/>
              <a:ext cx="1688034" cy="63046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4" name="Rectangle 83">
              <a:extLst>
                <a:ext uri="{FF2B5EF4-FFF2-40B4-BE49-F238E27FC236}">
                  <a16:creationId xmlns:a16="http://schemas.microsoft.com/office/drawing/2014/main" id="{91A6A751-593C-430F-A2C7-D4668ECEB808}"/>
                </a:ext>
              </a:extLst>
            </p:cNvPr>
            <p:cNvSpPr/>
            <p:nvPr/>
          </p:nvSpPr>
          <p:spPr>
            <a:xfrm>
              <a:off x="9904473" y="5746581"/>
              <a:ext cx="332005" cy="1026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85" name="Oval 84">
              <a:extLst>
                <a:ext uri="{FF2B5EF4-FFF2-40B4-BE49-F238E27FC236}">
                  <a16:creationId xmlns:a16="http://schemas.microsoft.com/office/drawing/2014/main" id="{B1082D0D-9EBD-4800-B9A2-F7DAB762FC60}"/>
                </a:ext>
              </a:extLst>
            </p:cNvPr>
            <p:cNvSpPr/>
            <p:nvPr/>
          </p:nvSpPr>
          <p:spPr>
            <a:xfrm>
              <a:off x="10254916" y="4938000"/>
              <a:ext cx="1740645" cy="1751018"/>
            </a:xfrm>
            <a:prstGeom prst="ellipse">
              <a:avLst/>
            </a:prstGeom>
            <a:solidFill>
              <a:srgbClr val="5B9BD5"/>
            </a:solidFill>
            <a:ln w="381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6" name="Oval 85">
              <a:extLst>
                <a:ext uri="{FF2B5EF4-FFF2-40B4-BE49-F238E27FC236}">
                  <a16:creationId xmlns:a16="http://schemas.microsoft.com/office/drawing/2014/main" id="{885FF4B3-83B8-4CB7-8940-C3D0CC506A7B}"/>
                </a:ext>
              </a:extLst>
            </p:cNvPr>
            <p:cNvSpPr/>
            <p:nvPr/>
          </p:nvSpPr>
          <p:spPr>
            <a:xfrm>
              <a:off x="11148953" y="5870403"/>
              <a:ext cx="549950" cy="586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pic>
        <p:nvPicPr>
          <p:cNvPr id="14" name="Picture 13">
            <a:extLst>
              <a:ext uri="{FF2B5EF4-FFF2-40B4-BE49-F238E27FC236}">
                <a16:creationId xmlns:a16="http://schemas.microsoft.com/office/drawing/2014/main" id="{94D9950C-34EF-4CEE-9E70-8A1C88DD0EE1}"/>
              </a:ext>
            </a:extLst>
          </p:cNvPr>
          <p:cNvPicPr>
            <a:picLocks noChangeAspect="1"/>
          </p:cNvPicPr>
          <p:nvPr/>
        </p:nvPicPr>
        <p:blipFill>
          <a:blip r:embed="rId3"/>
          <a:stretch>
            <a:fillRect/>
          </a:stretch>
        </p:blipFill>
        <p:spPr>
          <a:xfrm>
            <a:off x="77609" y="2708621"/>
            <a:ext cx="1962424" cy="2248214"/>
          </a:xfrm>
          <a:prstGeom prst="rect">
            <a:avLst/>
          </a:prstGeom>
        </p:spPr>
      </p:pic>
      <p:sp>
        <p:nvSpPr>
          <p:cNvPr id="88" name="Plus Sign 87">
            <a:extLst>
              <a:ext uri="{FF2B5EF4-FFF2-40B4-BE49-F238E27FC236}">
                <a16:creationId xmlns:a16="http://schemas.microsoft.com/office/drawing/2014/main" id="{AAF8027F-1C26-4B56-84E3-413FBDBAF2D8}"/>
              </a:ext>
            </a:extLst>
          </p:cNvPr>
          <p:cNvSpPr/>
          <p:nvPr/>
        </p:nvSpPr>
        <p:spPr>
          <a:xfrm>
            <a:off x="956870" y="5328361"/>
            <a:ext cx="415228" cy="497226"/>
          </a:xfrm>
          <a:prstGeom prst="mathPlus">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9" name="Plus Sign 88">
            <a:extLst>
              <a:ext uri="{FF2B5EF4-FFF2-40B4-BE49-F238E27FC236}">
                <a16:creationId xmlns:a16="http://schemas.microsoft.com/office/drawing/2014/main" id="{3FEC6723-6D2F-409C-9506-3220967708FF}"/>
              </a:ext>
            </a:extLst>
          </p:cNvPr>
          <p:cNvSpPr/>
          <p:nvPr/>
        </p:nvSpPr>
        <p:spPr>
          <a:xfrm>
            <a:off x="571144" y="5310620"/>
            <a:ext cx="415228" cy="497226"/>
          </a:xfrm>
          <a:prstGeom prst="mathPlus">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0" name="Plus Sign 89">
            <a:extLst>
              <a:ext uri="{FF2B5EF4-FFF2-40B4-BE49-F238E27FC236}">
                <a16:creationId xmlns:a16="http://schemas.microsoft.com/office/drawing/2014/main" id="{9F60DD03-673B-4497-BDAE-56A09244E0AE}"/>
              </a:ext>
            </a:extLst>
          </p:cNvPr>
          <p:cNvSpPr/>
          <p:nvPr/>
        </p:nvSpPr>
        <p:spPr>
          <a:xfrm>
            <a:off x="954557" y="4939094"/>
            <a:ext cx="415228" cy="497226"/>
          </a:xfrm>
          <a:prstGeom prst="mathPlus">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1" name="Plus Sign 90">
            <a:extLst>
              <a:ext uri="{FF2B5EF4-FFF2-40B4-BE49-F238E27FC236}">
                <a16:creationId xmlns:a16="http://schemas.microsoft.com/office/drawing/2014/main" id="{E405C569-329D-48C2-820B-356578500851}"/>
              </a:ext>
            </a:extLst>
          </p:cNvPr>
          <p:cNvSpPr/>
          <p:nvPr/>
        </p:nvSpPr>
        <p:spPr>
          <a:xfrm>
            <a:off x="569083" y="4921353"/>
            <a:ext cx="415228" cy="497226"/>
          </a:xfrm>
          <a:prstGeom prst="mathPlus">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12" name="Group 111">
            <a:extLst>
              <a:ext uri="{FF2B5EF4-FFF2-40B4-BE49-F238E27FC236}">
                <a16:creationId xmlns:a16="http://schemas.microsoft.com/office/drawing/2014/main" id="{EDF8AE41-08D2-484A-BF60-110C40E9DBFE}"/>
              </a:ext>
            </a:extLst>
          </p:cNvPr>
          <p:cNvGrpSpPr/>
          <p:nvPr/>
        </p:nvGrpSpPr>
        <p:grpSpPr>
          <a:xfrm>
            <a:off x="4696811" y="4181323"/>
            <a:ext cx="1439027" cy="1856407"/>
            <a:chOff x="2947638" y="1031592"/>
            <a:chExt cx="1439027" cy="2284749"/>
          </a:xfrm>
        </p:grpSpPr>
        <p:sp>
          <p:nvSpPr>
            <p:cNvPr id="114" name="Freeform: Shape 113">
              <a:extLst>
                <a:ext uri="{FF2B5EF4-FFF2-40B4-BE49-F238E27FC236}">
                  <a16:creationId xmlns:a16="http://schemas.microsoft.com/office/drawing/2014/main" id="{7BBE0B88-9144-4F70-816A-EBD7EFA9526F}"/>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15" name="Freeform: Shape 114">
              <a:extLst>
                <a:ext uri="{FF2B5EF4-FFF2-40B4-BE49-F238E27FC236}">
                  <a16:creationId xmlns:a16="http://schemas.microsoft.com/office/drawing/2014/main" id="{B7938BFA-DCF6-4281-9A82-5266281B8BAB}"/>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16" name="Rectangle 115">
              <a:extLst>
                <a:ext uri="{FF2B5EF4-FFF2-40B4-BE49-F238E27FC236}">
                  <a16:creationId xmlns:a16="http://schemas.microsoft.com/office/drawing/2014/main" id="{B7D63E42-065F-4729-9B88-BB8B927F212D}"/>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7" name="Rectangle 116">
              <a:extLst>
                <a:ext uri="{FF2B5EF4-FFF2-40B4-BE49-F238E27FC236}">
                  <a16:creationId xmlns:a16="http://schemas.microsoft.com/office/drawing/2014/main" id="{1463D002-101B-4827-BB5D-284396EA5969}"/>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8" name="Cube 117">
              <a:extLst>
                <a:ext uri="{FF2B5EF4-FFF2-40B4-BE49-F238E27FC236}">
                  <a16:creationId xmlns:a16="http://schemas.microsoft.com/office/drawing/2014/main" id="{B03FD329-5411-4429-A1E0-278EEF60AB62}"/>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9" name="Rectangle: Rounded Corners 118">
              <a:extLst>
                <a:ext uri="{FF2B5EF4-FFF2-40B4-BE49-F238E27FC236}">
                  <a16:creationId xmlns:a16="http://schemas.microsoft.com/office/drawing/2014/main" id="{6A170160-074A-488A-BB76-8C2028B0C0C3}"/>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20" name="Oval 119">
              <a:extLst>
                <a:ext uri="{FF2B5EF4-FFF2-40B4-BE49-F238E27FC236}">
                  <a16:creationId xmlns:a16="http://schemas.microsoft.com/office/drawing/2014/main" id="{65602EF0-4100-42A0-B4CB-843FE64C963F}"/>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21" name="Oval 120">
              <a:extLst>
                <a:ext uri="{FF2B5EF4-FFF2-40B4-BE49-F238E27FC236}">
                  <a16:creationId xmlns:a16="http://schemas.microsoft.com/office/drawing/2014/main" id="{9D8CCB98-887A-44A0-A6D5-30AFD85878EA}"/>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123" name="Group 122">
            <a:extLst>
              <a:ext uri="{FF2B5EF4-FFF2-40B4-BE49-F238E27FC236}">
                <a16:creationId xmlns:a16="http://schemas.microsoft.com/office/drawing/2014/main" id="{C6FC3516-1921-4AD3-8EE6-418B1A15641D}"/>
              </a:ext>
            </a:extLst>
          </p:cNvPr>
          <p:cNvGrpSpPr/>
          <p:nvPr/>
        </p:nvGrpSpPr>
        <p:grpSpPr>
          <a:xfrm>
            <a:off x="2582300" y="4181323"/>
            <a:ext cx="1610604" cy="1856407"/>
            <a:chOff x="3018890" y="1494730"/>
            <a:chExt cx="1610604" cy="2284749"/>
          </a:xfrm>
        </p:grpSpPr>
        <p:grpSp>
          <p:nvGrpSpPr>
            <p:cNvPr id="124" name="Group 123">
              <a:extLst>
                <a:ext uri="{FF2B5EF4-FFF2-40B4-BE49-F238E27FC236}">
                  <a16:creationId xmlns:a16="http://schemas.microsoft.com/office/drawing/2014/main" id="{7D01F37D-5F88-4A02-8632-FC605E49CD33}"/>
                </a:ext>
              </a:extLst>
            </p:cNvPr>
            <p:cNvGrpSpPr/>
            <p:nvPr/>
          </p:nvGrpSpPr>
          <p:grpSpPr>
            <a:xfrm>
              <a:off x="3018890" y="1494730"/>
              <a:ext cx="1439027" cy="2284749"/>
              <a:chOff x="2947638" y="1031592"/>
              <a:chExt cx="1439027" cy="2284749"/>
            </a:xfrm>
          </p:grpSpPr>
          <p:sp>
            <p:nvSpPr>
              <p:cNvPr id="126" name="Freeform: Shape 125">
                <a:extLst>
                  <a:ext uri="{FF2B5EF4-FFF2-40B4-BE49-F238E27FC236}">
                    <a16:creationId xmlns:a16="http://schemas.microsoft.com/office/drawing/2014/main" id="{282922B2-2E1B-4BCE-B945-E99BFC4AFC9A}"/>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27" name="Freeform: Shape 126">
                <a:extLst>
                  <a:ext uri="{FF2B5EF4-FFF2-40B4-BE49-F238E27FC236}">
                    <a16:creationId xmlns:a16="http://schemas.microsoft.com/office/drawing/2014/main" id="{BC2DB632-F601-44EE-8EC0-9D906C7608FB}"/>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28" name="Rectangle 127">
                <a:extLst>
                  <a:ext uri="{FF2B5EF4-FFF2-40B4-BE49-F238E27FC236}">
                    <a16:creationId xmlns:a16="http://schemas.microsoft.com/office/drawing/2014/main" id="{A9C5790B-4EA3-4EFD-AA09-95D5B02A7CA8}"/>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29" name="Rectangle 128">
                <a:extLst>
                  <a:ext uri="{FF2B5EF4-FFF2-40B4-BE49-F238E27FC236}">
                    <a16:creationId xmlns:a16="http://schemas.microsoft.com/office/drawing/2014/main" id="{20A54CC6-6733-4E29-BEAA-81CC32561108}"/>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0" name="Cube 129">
                <a:extLst>
                  <a:ext uri="{FF2B5EF4-FFF2-40B4-BE49-F238E27FC236}">
                    <a16:creationId xmlns:a16="http://schemas.microsoft.com/office/drawing/2014/main" id="{1515BD76-D5F9-4825-BB3A-28D41E164521}"/>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1" name="Rectangle: Rounded Corners 130">
                <a:extLst>
                  <a:ext uri="{FF2B5EF4-FFF2-40B4-BE49-F238E27FC236}">
                    <a16:creationId xmlns:a16="http://schemas.microsoft.com/office/drawing/2014/main" id="{9D95B078-76FE-40F0-AF77-43C3C45E3C4B}"/>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2" name="Oval 131">
                <a:extLst>
                  <a:ext uri="{FF2B5EF4-FFF2-40B4-BE49-F238E27FC236}">
                    <a16:creationId xmlns:a16="http://schemas.microsoft.com/office/drawing/2014/main" id="{81A1AEE2-5D90-40F6-A44E-2BB0775C75A2}"/>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3" name="Oval 132">
                <a:extLst>
                  <a:ext uri="{FF2B5EF4-FFF2-40B4-BE49-F238E27FC236}">
                    <a16:creationId xmlns:a16="http://schemas.microsoft.com/office/drawing/2014/main" id="{E5BE6D68-B7E5-410E-8466-B97B245B92F7}"/>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125" name="TextBox 124">
              <a:extLst>
                <a:ext uri="{FF2B5EF4-FFF2-40B4-BE49-F238E27FC236}">
                  <a16:creationId xmlns:a16="http://schemas.microsoft.com/office/drawing/2014/main" id="{25A66685-CBD2-4B8F-8B94-BED88F0F4FB5}"/>
                </a:ext>
              </a:extLst>
            </p:cNvPr>
            <p:cNvSpPr txBox="1"/>
            <p:nvPr/>
          </p:nvSpPr>
          <p:spPr>
            <a:xfrm>
              <a:off x="3362496" y="1800726"/>
              <a:ext cx="1266998" cy="454551"/>
            </a:xfrm>
            <a:prstGeom prst="rect">
              <a:avLst/>
            </a:prstGeom>
            <a:noFill/>
          </p:spPr>
          <p:txBody>
            <a:bodyPr wrap="square" rtlCol="0">
              <a:spAutoFit/>
            </a:bodyPr>
            <a:lstStyle/>
            <a:p>
              <a:r>
                <a:rPr lang="en-ZA" b="1" dirty="0">
                  <a:solidFill>
                    <a:srgbClr val="FF0000"/>
                  </a:solidFill>
                </a:rPr>
                <a:t>??????</a:t>
              </a:r>
            </a:p>
          </p:txBody>
        </p:sp>
      </p:grpSp>
      <p:grpSp>
        <p:nvGrpSpPr>
          <p:cNvPr id="135" name="Group 134">
            <a:extLst>
              <a:ext uri="{FF2B5EF4-FFF2-40B4-BE49-F238E27FC236}">
                <a16:creationId xmlns:a16="http://schemas.microsoft.com/office/drawing/2014/main" id="{4F5F4914-6780-49EC-B376-A50228453E72}"/>
              </a:ext>
            </a:extLst>
          </p:cNvPr>
          <p:cNvGrpSpPr/>
          <p:nvPr/>
        </p:nvGrpSpPr>
        <p:grpSpPr>
          <a:xfrm>
            <a:off x="6739734" y="4181323"/>
            <a:ext cx="1439027" cy="1852041"/>
            <a:chOff x="2947638" y="1031592"/>
            <a:chExt cx="1439027" cy="2284749"/>
          </a:xfrm>
        </p:grpSpPr>
        <p:sp>
          <p:nvSpPr>
            <p:cNvPr id="137" name="Freeform: Shape 136">
              <a:extLst>
                <a:ext uri="{FF2B5EF4-FFF2-40B4-BE49-F238E27FC236}">
                  <a16:creationId xmlns:a16="http://schemas.microsoft.com/office/drawing/2014/main" id="{B9E3F31C-D50E-4DF4-AE46-605FB081C9DC}"/>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38" name="Freeform: Shape 137">
              <a:extLst>
                <a:ext uri="{FF2B5EF4-FFF2-40B4-BE49-F238E27FC236}">
                  <a16:creationId xmlns:a16="http://schemas.microsoft.com/office/drawing/2014/main" id="{E33AF79D-6DCA-4B8F-9A9E-50D6345592D6}"/>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39" name="Rectangle 138">
              <a:extLst>
                <a:ext uri="{FF2B5EF4-FFF2-40B4-BE49-F238E27FC236}">
                  <a16:creationId xmlns:a16="http://schemas.microsoft.com/office/drawing/2014/main" id="{ADDA45C5-BB64-436C-9C29-CFD44C9B1EA7}"/>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0" name="Rectangle 139">
              <a:extLst>
                <a:ext uri="{FF2B5EF4-FFF2-40B4-BE49-F238E27FC236}">
                  <a16:creationId xmlns:a16="http://schemas.microsoft.com/office/drawing/2014/main" id="{79B9E587-164D-4D0B-865C-5520BDC3DA7D}"/>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1" name="Cube 140">
              <a:extLst>
                <a:ext uri="{FF2B5EF4-FFF2-40B4-BE49-F238E27FC236}">
                  <a16:creationId xmlns:a16="http://schemas.microsoft.com/office/drawing/2014/main" id="{68832206-BFA1-428F-B123-D2C9888E6605}"/>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2" name="Rectangle: Rounded Corners 141">
              <a:extLst>
                <a:ext uri="{FF2B5EF4-FFF2-40B4-BE49-F238E27FC236}">
                  <a16:creationId xmlns:a16="http://schemas.microsoft.com/office/drawing/2014/main" id="{E43F27FD-90D3-413F-952F-12F0EB6AB261}"/>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3" name="Oval 142">
              <a:extLst>
                <a:ext uri="{FF2B5EF4-FFF2-40B4-BE49-F238E27FC236}">
                  <a16:creationId xmlns:a16="http://schemas.microsoft.com/office/drawing/2014/main" id="{14E005FE-A521-45E6-B067-23C73001F8B0}"/>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4" name="Oval 143">
              <a:extLst>
                <a:ext uri="{FF2B5EF4-FFF2-40B4-BE49-F238E27FC236}">
                  <a16:creationId xmlns:a16="http://schemas.microsoft.com/office/drawing/2014/main" id="{26176881-0C4F-4B4A-8934-C81F9D105B7B}"/>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146" name="Group 145">
            <a:extLst>
              <a:ext uri="{FF2B5EF4-FFF2-40B4-BE49-F238E27FC236}">
                <a16:creationId xmlns:a16="http://schemas.microsoft.com/office/drawing/2014/main" id="{10239387-C59B-484E-87AB-2DF455CF4373}"/>
              </a:ext>
            </a:extLst>
          </p:cNvPr>
          <p:cNvGrpSpPr/>
          <p:nvPr/>
        </p:nvGrpSpPr>
        <p:grpSpPr>
          <a:xfrm>
            <a:off x="8764696" y="4181323"/>
            <a:ext cx="1439027" cy="1859551"/>
            <a:chOff x="2947638" y="1031592"/>
            <a:chExt cx="1439027" cy="2284749"/>
          </a:xfrm>
        </p:grpSpPr>
        <p:sp>
          <p:nvSpPr>
            <p:cNvPr id="148" name="Freeform: Shape 147">
              <a:extLst>
                <a:ext uri="{FF2B5EF4-FFF2-40B4-BE49-F238E27FC236}">
                  <a16:creationId xmlns:a16="http://schemas.microsoft.com/office/drawing/2014/main" id="{A1FE4045-313D-4846-8FCB-F4597BAE6E53}"/>
                </a:ext>
              </a:extLst>
            </p:cNvPr>
            <p:cNvSpPr/>
            <p:nvPr/>
          </p:nvSpPr>
          <p:spPr>
            <a:xfrm>
              <a:off x="2947638" y="1852551"/>
              <a:ext cx="626835" cy="938150"/>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Lst>
              <a:ahLst/>
              <a:cxnLst>
                <a:cxn ang="0">
                  <a:pos x="connsiteX0" y="connsiteY0"/>
                </a:cxn>
                <a:cxn ang="0">
                  <a:pos x="connsiteX1" y="connsiteY1"/>
                </a:cxn>
                <a:cxn ang="0">
                  <a:pos x="connsiteX2" y="connsiteY2"/>
                </a:cxn>
                <a:cxn ang="0">
                  <a:pos x="connsiteX3" y="connsiteY3"/>
                </a:cxn>
              </a:cxnLst>
              <a:rect l="l" t="t" r="r" b="b"/>
              <a:pathLst>
                <a:path w="626835" h="938150">
                  <a:moveTo>
                    <a:pt x="199323" y="938150"/>
                  </a:moveTo>
                  <a:cubicBezTo>
                    <a:pt x="82549" y="637308"/>
                    <a:pt x="-34225" y="336467"/>
                    <a:pt x="9318" y="213755"/>
                  </a:cubicBezTo>
                  <a:cubicBezTo>
                    <a:pt x="52861" y="91043"/>
                    <a:pt x="357661" y="237506"/>
                    <a:pt x="460580" y="201880"/>
                  </a:cubicBezTo>
                  <a:cubicBezTo>
                    <a:pt x="563500" y="166254"/>
                    <a:pt x="595168" y="41564"/>
                    <a:pt x="626835" y="0"/>
                  </a:cubicBezTo>
                </a:path>
              </a:pathLst>
            </a:cu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49" name="Freeform: Shape 148">
              <a:extLst>
                <a:ext uri="{FF2B5EF4-FFF2-40B4-BE49-F238E27FC236}">
                  <a16:creationId xmlns:a16="http://schemas.microsoft.com/office/drawing/2014/main" id="{7748D808-42B1-43B0-8298-9BD7A8ECD02E}"/>
                </a:ext>
              </a:extLst>
            </p:cNvPr>
            <p:cNvSpPr/>
            <p:nvPr/>
          </p:nvSpPr>
          <p:spPr>
            <a:xfrm>
              <a:off x="3147540" y="1829114"/>
              <a:ext cx="581313" cy="1140031"/>
            </a:xfrm>
            <a:custGeom>
              <a:avLst/>
              <a:gdLst>
                <a:gd name="connsiteX0" fmla="*/ 199323 w 626835"/>
                <a:gd name="connsiteY0" fmla="*/ 938150 h 938150"/>
                <a:gd name="connsiteX1" fmla="*/ 9318 w 626835"/>
                <a:gd name="connsiteY1" fmla="*/ 213755 h 938150"/>
                <a:gd name="connsiteX2" fmla="*/ 460580 w 626835"/>
                <a:gd name="connsiteY2" fmla="*/ 201880 h 938150"/>
                <a:gd name="connsiteX3" fmla="*/ 626835 w 626835"/>
                <a:gd name="connsiteY3" fmla="*/ 0 h 938150"/>
                <a:gd name="connsiteX0" fmla="*/ 199323 w 698146"/>
                <a:gd name="connsiteY0" fmla="*/ 1140031 h 1140031"/>
                <a:gd name="connsiteX1" fmla="*/ 9318 w 698146"/>
                <a:gd name="connsiteY1" fmla="*/ 415636 h 1140031"/>
                <a:gd name="connsiteX2" fmla="*/ 460580 w 698146"/>
                <a:gd name="connsiteY2" fmla="*/ 403761 h 1140031"/>
                <a:gd name="connsiteX3" fmla="*/ 698146 w 698146"/>
                <a:gd name="connsiteY3" fmla="*/ 0 h 1140031"/>
              </a:gdLst>
              <a:ahLst/>
              <a:cxnLst>
                <a:cxn ang="0">
                  <a:pos x="connsiteX0" y="connsiteY0"/>
                </a:cxn>
                <a:cxn ang="0">
                  <a:pos x="connsiteX1" y="connsiteY1"/>
                </a:cxn>
                <a:cxn ang="0">
                  <a:pos x="connsiteX2" y="connsiteY2"/>
                </a:cxn>
                <a:cxn ang="0">
                  <a:pos x="connsiteX3" y="connsiteY3"/>
                </a:cxn>
              </a:cxnLst>
              <a:rect l="l" t="t" r="r" b="b"/>
              <a:pathLst>
                <a:path w="698146" h="1140031">
                  <a:moveTo>
                    <a:pt x="199323" y="1140031"/>
                  </a:moveTo>
                  <a:cubicBezTo>
                    <a:pt x="82549" y="839189"/>
                    <a:pt x="-34225" y="538348"/>
                    <a:pt x="9318" y="415636"/>
                  </a:cubicBezTo>
                  <a:cubicBezTo>
                    <a:pt x="52861" y="292924"/>
                    <a:pt x="345775" y="473034"/>
                    <a:pt x="460580" y="403761"/>
                  </a:cubicBezTo>
                  <a:cubicBezTo>
                    <a:pt x="575385" y="334488"/>
                    <a:pt x="666479" y="41564"/>
                    <a:pt x="698146" y="0"/>
                  </a:cubicBezTo>
                </a:path>
              </a:pathLst>
            </a:custGeom>
            <a:ln w="254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ZA"/>
            </a:p>
          </p:txBody>
        </p:sp>
        <p:sp>
          <p:nvSpPr>
            <p:cNvPr id="150" name="Rectangle 149">
              <a:extLst>
                <a:ext uri="{FF2B5EF4-FFF2-40B4-BE49-F238E27FC236}">
                  <a16:creationId xmlns:a16="http://schemas.microsoft.com/office/drawing/2014/main" id="{9E3312AE-ECAA-443E-8A73-C411F7A05C76}"/>
                </a:ext>
              </a:extLst>
            </p:cNvPr>
            <p:cNvSpPr/>
            <p:nvPr/>
          </p:nvSpPr>
          <p:spPr>
            <a:xfrm>
              <a:off x="3100039" y="2678200"/>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1" name="Rectangle 150">
              <a:extLst>
                <a:ext uri="{FF2B5EF4-FFF2-40B4-BE49-F238E27FC236}">
                  <a16:creationId xmlns:a16="http://schemas.microsoft.com/office/drawing/2014/main" id="{515946EA-BA14-4FA1-BE56-EEAEE6D1C024}"/>
                </a:ext>
              </a:extLst>
            </p:cNvPr>
            <p:cNvSpPr/>
            <p:nvPr/>
          </p:nvSpPr>
          <p:spPr>
            <a:xfrm>
              <a:off x="3276190" y="2912895"/>
              <a:ext cx="47501" cy="4034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2" name="Cube 151">
              <a:extLst>
                <a:ext uri="{FF2B5EF4-FFF2-40B4-BE49-F238E27FC236}">
                  <a16:creationId xmlns:a16="http://schemas.microsoft.com/office/drawing/2014/main" id="{729DFAD7-E207-46DE-8B53-218BF2BD424D}"/>
                </a:ext>
              </a:extLst>
            </p:cNvPr>
            <p:cNvSpPr/>
            <p:nvPr/>
          </p:nvSpPr>
          <p:spPr>
            <a:xfrm>
              <a:off x="3270540" y="1031592"/>
              <a:ext cx="1116125" cy="938150"/>
            </a:xfrm>
            <a:prstGeom prst="cub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3" name="Rectangle: Rounded Corners 152">
              <a:extLst>
                <a:ext uri="{FF2B5EF4-FFF2-40B4-BE49-F238E27FC236}">
                  <a16:creationId xmlns:a16="http://schemas.microsoft.com/office/drawing/2014/main" id="{7736A420-656F-432A-8072-736328404E6F}"/>
                </a:ext>
              </a:extLst>
            </p:cNvPr>
            <p:cNvSpPr/>
            <p:nvPr/>
          </p:nvSpPr>
          <p:spPr>
            <a:xfrm>
              <a:off x="3323691" y="1348161"/>
              <a:ext cx="751756" cy="34470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4" name="Oval 153">
              <a:extLst>
                <a:ext uri="{FF2B5EF4-FFF2-40B4-BE49-F238E27FC236}">
                  <a16:creationId xmlns:a16="http://schemas.microsoft.com/office/drawing/2014/main" id="{0787A69A-66D9-4024-9D65-7EECD94F149F}"/>
                </a:ext>
              </a:extLst>
            </p:cNvPr>
            <p:cNvSpPr/>
            <p:nvPr/>
          </p:nvSpPr>
          <p:spPr>
            <a:xfrm>
              <a:off x="3590596" y="1781299"/>
              <a:ext cx="178130" cy="1900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5" name="Oval 154">
              <a:extLst>
                <a:ext uri="{FF2B5EF4-FFF2-40B4-BE49-F238E27FC236}">
                  <a16:creationId xmlns:a16="http://schemas.microsoft.com/office/drawing/2014/main" id="{72BB659E-A8B8-4C4B-B5C0-1A1E63C24885}"/>
                </a:ext>
              </a:extLst>
            </p:cNvPr>
            <p:cNvSpPr/>
            <p:nvPr/>
          </p:nvSpPr>
          <p:spPr>
            <a:xfrm>
              <a:off x="3396343" y="1781614"/>
              <a:ext cx="178130" cy="19000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0" name="TextBox 29">
            <a:extLst>
              <a:ext uri="{FF2B5EF4-FFF2-40B4-BE49-F238E27FC236}">
                <a16:creationId xmlns:a16="http://schemas.microsoft.com/office/drawing/2014/main" id="{A75CB741-934A-4E2C-940C-A9F6BE3F525E}"/>
              </a:ext>
            </a:extLst>
          </p:cNvPr>
          <p:cNvSpPr txBox="1"/>
          <p:nvPr/>
        </p:nvSpPr>
        <p:spPr>
          <a:xfrm>
            <a:off x="8012225" y="3070869"/>
            <a:ext cx="5125080" cy="461665"/>
          </a:xfrm>
          <a:prstGeom prst="rect">
            <a:avLst/>
          </a:prstGeom>
          <a:noFill/>
        </p:spPr>
        <p:txBody>
          <a:bodyPr wrap="square" rtlCol="0">
            <a:spAutoFit/>
          </a:bodyPr>
          <a:lstStyle/>
          <a:p>
            <a:r>
              <a:rPr lang="en-ZA" sz="2400" b="1" dirty="0">
                <a:highlight>
                  <a:srgbClr val="FFFF00"/>
                </a:highlight>
              </a:rPr>
              <a:t>*With impermeant anions</a:t>
            </a:r>
          </a:p>
        </p:txBody>
      </p:sp>
      <p:sp>
        <p:nvSpPr>
          <p:cNvPr id="74" name="Plaque 73">
            <a:extLst>
              <a:ext uri="{FF2B5EF4-FFF2-40B4-BE49-F238E27FC236}">
                <a16:creationId xmlns:a16="http://schemas.microsoft.com/office/drawing/2014/main" id="{1964798F-C4EB-42F3-9392-522BFF052CE3}"/>
              </a:ext>
            </a:extLst>
          </p:cNvPr>
          <p:cNvSpPr/>
          <p:nvPr/>
        </p:nvSpPr>
        <p:spPr>
          <a:xfrm>
            <a:off x="554978" y="5949073"/>
            <a:ext cx="884572" cy="325477"/>
          </a:xfrm>
          <a:prstGeom prst="plaqu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800" b="1" dirty="0"/>
              <a:t>I -</a:t>
            </a:r>
          </a:p>
        </p:txBody>
      </p:sp>
      <p:sp>
        <p:nvSpPr>
          <p:cNvPr id="75" name="Plaque 74">
            <a:extLst>
              <a:ext uri="{FF2B5EF4-FFF2-40B4-BE49-F238E27FC236}">
                <a16:creationId xmlns:a16="http://schemas.microsoft.com/office/drawing/2014/main" id="{2C0E2A58-687E-4B6E-B728-99EBBFAF92F7}"/>
              </a:ext>
            </a:extLst>
          </p:cNvPr>
          <p:cNvSpPr/>
          <p:nvPr/>
        </p:nvSpPr>
        <p:spPr>
          <a:xfrm>
            <a:off x="2553972" y="5956017"/>
            <a:ext cx="884572" cy="325477"/>
          </a:xfrm>
          <a:prstGeom prst="plaqu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800" b="1" dirty="0"/>
              <a:t>I -</a:t>
            </a:r>
          </a:p>
        </p:txBody>
      </p:sp>
      <p:sp>
        <p:nvSpPr>
          <p:cNvPr id="76" name="Plaque 75">
            <a:extLst>
              <a:ext uri="{FF2B5EF4-FFF2-40B4-BE49-F238E27FC236}">
                <a16:creationId xmlns:a16="http://schemas.microsoft.com/office/drawing/2014/main" id="{81BAADC5-7820-43A4-BB5E-434C24E6F7C1}"/>
              </a:ext>
            </a:extLst>
          </p:cNvPr>
          <p:cNvSpPr/>
          <p:nvPr/>
        </p:nvSpPr>
        <p:spPr>
          <a:xfrm>
            <a:off x="4577427" y="5939409"/>
            <a:ext cx="884572" cy="325477"/>
          </a:xfrm>
          <a:prstGeom prst="plaqu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800" b="1" dirty="0"/>
              <a:t>I -</a:t>
            </a:r>
          </a:p>
        </p:txBody>
      </p:sp>
      <p:sp>
        <p:nvSpPr>
          <p:cNvPr id="77" name="Plaque 76">
            <a:extLst>
              <a:ext uri="{FF2B5EF4-FFF2-40B4-BE49-F238E27FC236}">
                <a16:creationId xmlns:a16="http://schemas.microsoft.com/office/drawing/2014/main" id="{57BED68D-C252-4654-8362-7799B79D6821}"/>
              </a:ext>
            </a:extLst>
          </p:cNvPr>
          <p:cNvSpPr/>
          <p:nvPr/>
        </p:nvSpPr>
        <p:spPr>
          <a:xfrm>
            <a:off x="6523812" y="5939408"/>
            <a:ext cx="884572" cy="325477"/>
          </a:xfrm>
          <a:prstGeom prst="plaqu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800" b="1" dirty="0"/>
              <a:t>I -</a:t>
            </a:r>
          </a:p>
        </p:txBody>
      </p:sp>
      <p:sp>
        <p:nvSpPr>
          <p:cNvPr id="80" name="Plaque 79">
            <a:extLst>
              <a:ext uri="{FF2B5EF4-FFF2-40B4-BE49-F238E27FC236}">
                <a16:creationId xmlns:a16="http://schemas.microsoft.com/office/drawing/2014/main" id="{9821F2D4-5230-4946-AE5B-4B19ECD30458}"/>
              </a:ext>
            </a:extLst>
          </p:cNvPr>
          <p:cNvSpPr/>
          <p:nvPr/>
        </p:nvSpPr>
        <p:spPr>
          <a:xfrm>
            <a:off x="8603674" y="5939408"/>
            <a:ext cx="884572" cy="325477"/>
          </a:xfrm>
          <a:prstGeom prst="plaqu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800" b="1" dirty="0"/>
              <a:t>I -</a:t>
            </a:r>
          </a:p>
        </p:txBody>
      </p:sp>
      <p:sp>
        <p:nvSpPr>
          <p:cNvPr id="93" name="Lightning Bolt 92">
            <a:extLst>
              <a:ext uri="{FF2B5EF4-FFF2-40B4-BE49-F238E27FC236}">
                <a16:creationId xmlns:a16="http://schemas.microsoft.com/office/drawing/2014/main" id="{532E8217-A3A7-406B-89F7-C8693E5DABDC}"/>
              </a:ext>
            </a:extLst>
          </p:cNvPr>
          <p:cNvSpPr/>
          <p:nvPr/>
        </p:nvSpPr>
        <p:spPr>
          <a:xfrm rot="17922981">
            <a:off x="331333" y="6263451"/>
            <a:ext cx="498571" cy="645313"/>
          </a:xfrm>
          <a:prstGeom prst="lightningBolt">
            <a:avLst/>
          </a:prstGeom>
          <a:solidFill>
            <a:srgbClr val="FFFF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4" name="TextBox 93">
            <a:extLst>
              <a:ext uri="{FF2B5EF4-FFF2-40B4-BE49-F238E27FC236}">
                <a16:creationId xmlns:a16="http://schemas.microsoft.com/office/drawing/2014/main" id="{FDF3130E-3696-448D-8480-2B714EF8A622}"/>
              </a:ext>
            </a:extLst>
          </p:cNvPr>
          <p:cNvSpPr txBox="1"/>
          <p:nvPr/>
        </p:nvSpPr>
        <p:spPr>
          <a:xfrm>
            <a:off x="5049983" y="4423492"/>
            <a:ext cx="1266998" cy="369332"/>
          </a:xfrm>
          <a:prstGeom prst="rect">
            <a:avLst/>
          </a:prstGeom>
          <a:noFill/>
        </p:spPr>
        <p:txBody>
          <a:bodyPr wrap="square" rtlCol="0">
            <a:spAutoFit/>
          </a:bodyPr>
          <a:lstStyle/>
          <a:p>
            <a:r>
              <a:rPr lang="en-ZA" b="1" dirty="0">
                <a:solidFill>
                  <a:srgbClr val="FF0000"/>
                </a:solidFill>
              </a:rPr>
              <a:t>??????</a:t>
            </a:r>
          </a:p>
        </p:txBody>
      </p:sp>
      <p:sp>
        <p:nvSpPr>
          <p:cNvPr id="95" name="TextBox 94">
            <a:extLst>
              <a:ext uri="{FF2B5EF4-FFF2-40B4-BE49-F238E27FC236}">
                <a16:creationId xmlns:a16="http://schemas.microsoft.com/office/drawing/2014/main" id="{9F485F94-DF9F-444E-945F-11BD8423663F}"/>
              </a:ext>
            </a:extLst>
          </p:cNvPr>
          <p:cNvSpPr txBox="1"/>
          <p:nvPr/>
        </p:nvSpPr>
        <p:spPr>
          <a:xfrm>
            <a:off x="7092036" y="4392979"/>
            <a:ext cx="1266998" cy="369332"/>
          </a:xfrm>
          <a:prstGeom prst="rect">
            <a:avLst/>
          </a:prstGeom>
          <a:noFill/>
        </p:spPr>
        <p:txBody>
          <a:bodyPr wrap="square" rtlCol="0">
            <a:spAutoFit/>
          </a:bodyPr>
          <a:lstStyle/>
          <a:p>
            <a:r>
              <a:rPr lang="en-ZA" b="1" dirty="0">
                <a:solidFill>
                  <a:srgbClr val="FF0000"/>
                </a:solidFill>
              </a:rPr>
              <a:t>??????</a:t>
            </a:r>
          </a:p>
        </p:txBody>
      </p:sp>
      <p:sp>
        <p:nvSpPr>
          <p:cNvPr id="96" name="TextBox 95">
            <a:extLst>
              <a:ext uri="{FF2B5EF4-FFF2-40B4-BE49-F238E27FC236}">
                <a16:creationId xmlns:a16="http://schemas.microsoft.com/office/drawing/2014/main" id="{C72331D2-CD30-4AFB-A46B-61CB76BC0E53}"/>
              </a:ext>
            </a:extLst>
          </p:cNvPr>
          <p:cNvSpPr txBox="1"/>
          <p:nvPr/>
        </p:nvSpPr>
        <p:spPr>
          <a:xfrm>
            <a:off x="9104041" y="4423492"/>
            <a:ext cx="1266998" cy="369332"/>
          </a:xfrm>
          <a:prstGeom prst="rect">
            <a:avLst/>
          </a:prstGeom>
          <a:noFill/>
        </p:spPr>
        <p:txBody>
          <a:bodyPr wrap="square" rtlCol="0">
            <a:spAutoFit/>
          </a:bodyPr>
          <a:lstStyle/>
          <a:p>
            <a:r>
              <a:rPr lang="en-ZA" b="1" dirty="0">
                <a:solidFill>
                  <a:srgbClr val="FF0000"/>
                </a:solidFill>
              </a:rPr>
              <a:t>??????</a:t>
            </a:r>
          </a:p>
        </p:txBody>
      </p:sp>
    </p:spTree>
    <p:extLst>
      <p:ext uri="{BB962C8B-B14F-4D97-AF65-F5344CB8AC3E}">
        <p14:creationId xmlns:p14="http://schemas.microsoft.com/office/powerpoint/2010/main" val="2028075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4.58333E-6 3.7037E-6 L 0.73854 0.00254 " pathEditMode="relative" rAng="0" ptsTypes="AA">
                                      <p:cBhvr>
                                        <p:cTn id="6" dur="2000" fill="hold"/>
                                        <p:tgtEl>
                                          <p:spTgt spid="93"/>
                                        </p:tgtEl>
                                        <p:attrNameLst>
                                          <p:attrName>ppt_x</p:attrName>
                                          <p:attrName>ppt_y</p:attrName>
                                        </p:attrNameLst>
                                      </p:cBhvr>
                                      <p:rCtr x="36979" y="18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Objective 3</a:t>
            </a:r>
          </a:p>
        </p:txBody>
      </p:sp>
      <p:grpSp>
        <p:nvGrpSpPr>
          <p:cNvPr id="59" name="Group 58">
            <a:extLst>
              <a:ext uri="{FF2B5EF4-FFF2-40B4-BE49-F238E27FC236}">
                <a16:creationId xmlns:a16="http://schemas.microsoft.com/office/drawing/2014/main" id="{16D01C03-2518-4B64-82F5-5287E5D43AEE}"/>
              </a:ext>
            </a:extLst>
          </p:cNvPr>
          <p:cNvGrpSpPr/>
          <p:nvPr/>
        </p:nvGrpSpPr>
        <p:grpSpPr>
          <a:xfrm>
            <a:off x="1078952" y="2747580"/>
            <a:ext cx="9603561" cy="3147556"/>
            <a:chOff x="2062487" y="2965295"/>
            <a:chExt cx="7255684" cy="2248214"/>
          </a:xfrm>
        </p:grpSpPr>
        <p:cxnSp>
          <p:nvCxnSpPr>
            <p:cNvPr id="60" name="Straight Arrow Connector 59">
              <a:extLst>
                <a:ext uri="{FF2B5EF4-FFF2-40B4-BE49-F238E27FC236}">
                  <a16:creationId xmlns:a16="http://schemas.microsoft.com/office/drawing/2014/main" id="{ED0A9364-A0E3-4EE9-B7BC-622C19D5FD2A}"/>
                </a:ext>
              </a:extLst>
            </p:cNvPr>
            <p:cNvCxnSpPr>
              <a:cxnSpLocks/>
            </p:cNvCxnSpPr>
            <p:nvPr/>
          </p:nvCxnSpPr>
          <p:spPr>
            <a:xfrm flipV="1">
              <a:off x="2555241" y="2965295"/>
              <a:ext cx="0" cy="224821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AAC42C14-01D1-456B-BF84-5E127A900F35}"/>
                </a:ext>
              </a:extLst>
            </p:cNvPr>
            <p:cNvCxnSpPr>
              <a:cxnSpLocks/>
            </p:cNvCxnSpPr>
            <p:nvPr/>
          </p:nvCxnSpPr>
          <p:spPr>
            <a:xfrm>
              <a:off x="2555241" y="5213509"/>
              <a:ext cx="676293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EE259405-85D9-41BB-B89F-7B1C17512F20}"/>
                </a:ext>
              </a:extLst>
            </p:cNvPr>
            <p:cNvSpPr txBox="1"/>
            <p:nvPr/>
          </p:nvSpPr>
          <p:spPr>
            <a:xfrm rot="16200000">
              <a:off x="1723519" y="3868497"/>
              <a:ext cx="1119746" cy="441809"/>
            </a:xfrm>
            <a:prstGeom prst="rect">
              <a:avLst/>
            </a:prstGeom>
            <a:noFill/>
          </p:spPr>
          <p:txBody>
            <a:bodyPr wrap="none" rtlCol="0">
              <a:spAutoFit/>
            </a:bodyPr>
            <a:lstStyle/>
            <a:p>
              <a:r>
                <a:rPr lang="en-ZA" sz="3200" b="1" dirty="0"/>
                <a:t>Current </a:t>
              </a:r>
            </a:p>
          </p:txBody>
        </p:sp>
        <p:grpSp>
          <p:nvGrpSpPr>
            <p:cNvPr id="65" name="Group 64">
              <a:extLst>
                <a:ext uri="{FF2B5EF4-FFF2-40B4-BE49-F238E27FC236}">
                  <a16:creationId xmlns:a16="http://schemas.microsoft.com/office/drawing/2014/main" id="{B226B584-FC94-4E65-879F-3AD5F56A4F36}"/>
                </a:ext>
              </a:extLst>
            </p:cNvPr>
            <p:cNvGrpSpPr/>
            <p:nvPr/>
          </p:nvGrpSpPr>
          <p:grpSpPr>
            <a:xfrm>
              <a:off x="2622550" y="4616141"/>
              <a:ext cx="6251456" cy="437480"/>
              <a:chOff x="214877" y="5431348"/>
              <a:chExt cx="9684319" cy="662180"/>
            </a:xfrm>
          </p:grpSpPr>
          <p:sp>
            <p:nvSpPr>
              <p:cNvPr id="66" name="Rectangle: Rounded Corners 65">
                <a:extLst>
                  <a:ext uri="{FF2B5EF4-FFF2-40B4-BE49-F238E27FC236}">
                    <a16:creationId xmlns:a16="http://schemas.microsoft.com/office/drawing/2014/main" id="{3847E060-8F2B-4EC4-83C7-A6D0AC7FE72C}"/>
                  </a:ext>
                </a:extLst>
              </p:cNvPr>
              <p:cNvSpPr/>
              <p:nvPr/>
            </p:nvSpPr>
            <p:spPr>
              <a:xfrm>
                <a:off x="2157408" y="5448215"/>
                <a:ext cx="1688034" cy="630466"/>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7" name="Rectangle: Rounded Corners 66">
                <a:extLst>
                  <a:ext uri="{FF2B5EF4-FFF2-40B4-BE49-F238E27FC236}">
                    <a16:creationId xmlns:a16="http://schemas.microsoft.com/office/drawing/2014/main" id="{A20A5B0C-3E40-41B1-86FE-D86146162FCF}"/>
                  </a:ext>
                </a:extLst>
              </p:cNvPr>
              <p:cNvSpPr/>
              <p:nvPr/>
            </p:nvSpPr>
            <p:spPr>
              <a:xfrm>
                <a:off x="4201162" y="5440254"/>
                <a:ext cx="1688034" cy="621561"/>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8" name="Rectangle: Rounded Corners 67">
                <a:extLst>
                  <a:ext uri="{FF2B5EF4-FFF2-40B4-BE49-F238E27FC236}">
                    <a16:creationId xmlns:a16="http://schemas.microsoft.com/office/drawing/2014/main" id="{8C00BCC7-CEC4-46D8-B5E9-702C78EB7183}"/>
                  </a:ext>
                </a:extLst>
              </p:cNvPr>
              <p:cNvSpPr/>
              <p:nvPr/>
            </p:nvSpPr>
            <p:spPr>
              <a:xfrm>
                <a:off x="6143693" y="5431348"/>
                <a:ext cx="1688034" cy="63046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9" name="Rectangle: Rounded Corners 68">
                <a:extLst>
                  <a:ext uri="{FF2B5EF4-FFF2-40B4-BE49-F238E27FC236}">
                    <a16:creationId xmlns:a16="http://schemas.microsoft.com/office/drawing/2014/main" id="{492EF142-9896-4696-8148-B666AE8BAAED}"/>
                  </a:ext>
                </a:extLst>
              </p:cNvPr>
              <p:cNvSpPr/>
              <p:nvPr/>
            </p:nvSpPr>
            <p:spPr>
              <a:xfrm>
                <a:off x="214877" y="5448215"/>
                <a:ext cx="1688034" cy="645313"/>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0" name="Rectangle 69">
                <a:extLst>
                  <a:ext uri="{FF2B5EF4-FFF2-40B4-BE49-F238E27FC236}">
                    <a16:creationId xmlns:a16="http://schemas.microsoft.com/office/drawing/2014/main" id="{1FF0BEEB-C4A7-40D3-89E1-9061795906AA}"/>
                  </a:ext>
                </a:extLst>
              </p:cNvPr>
              <p:cNvSpPr/>
              <p:nvPr/>
            </p:nvSpPr>
            <p:spPr>
              <a:xfrm>
                <a:off x="1902912" y="5746581"/>
                <a:ext cx="205740" cy="10267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71" name="Rectangle 70">
                <a:extLst>
                  <a:ext uri="{FF2B5EF4-FFF2-40B4-BE49-F238E27FC236}">
                    <a16:creationId xmlns:a16="http://schemas.microsoft.com/office/drawing/2014/main" id="{9D8906EB-D0B3-4BC9-A8B1-DB3FB8715DE7}"/>
                  </a:ext>
                </a:extLst>
              </p:cNvPr>
              <p:cNvSpPr/>
              <p:nvPr/>
            </p:nvSpPr>
            <p:spPr>
              <a:xfrm>
                <a:off x="3854733" y="5746581"/>
                <a:ext cx="332005" cy="1026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72" name="Rectangle 71">
                <a:extLst>
                  <a:ext uri="{FF2B5EF4-FFF2-40B4-BE49-F238E27FC236}">
                    <a16:creationId xmlns:a16="http://schemas.microsoft.com/office/drawing/2014/main" id="{C363DB3D-23A3-47BC-B87E-A4C70A80699D}"/>
                  </a:ext>
                </a:extLst>
              </p:cNvPr>
              <p:cNvSpPr/>
              <p:nvPr/>
            </p:nvSpPr>
            <p:spPr>
              <a:xfrm>
                <a:off x="5889196" y="5703039"/>
                <a:ext cx="240074" cy="12382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73" name="Rectangle 72">
                <a:extLst>
                  <a:ext uri="{FF2B5EF4-FFF2-40B4-BE49-F238E27FC236}">
                    <a16:creationId xmlns:a16="http://schemas.microsoft.com/office/drawing/2014/main" id="{FC24153A-B626-4697-971B-78C09B36D6ED}"/>
                  </a:ext>
                </a:extLst>
              </p:cNvPr>
              <p:cNvSpPr/>
              <p:nvPr/>
            </p:nvSpPr>
            <p:spPr>
              <a:xfrm>
                <a:off x="7855442" y="5710833"/>
                <a:ext cx="332005" cy="1026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74" name="Rectangle: Rounded Corners 73">
                <a:extLst>
                  <a:ext uri="{FF2B5EF4-FFF2-40B4-BE49-F238E27FC236}">
                    <a16:creationId xmlns:a16="http://schemas.microsoft.com/office/drawing/2014/main" id="{EF23E627-F121-4A65-A0B1-559CB933AC1A}"/>
                  </a:ext>
                </a:extLst>
              </p:cNvPr>
              <p:cNvSpPr/>
              <p:nvPr/>
            </p:nvSpPr>
            <p:spPr>
              <a:xfrm>
                <a:off x="8211162" y="5440219"/>
                <a:ext cx="1688034" cy="63046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grpSp>
      <p:sp>
        <p:nvSpPr>
          <p:cNvPr id="75" name="TextBox 74">
            <a:extLst>
              <a:ext uri="{FF2B5EF4-FFF2-40B4-BE49-F238E27FC236}">
                <a16:creationId xmlns:a16="http://schemas.microsoft.com/office/drawing/2014/main" id="{4447E241-0E2E-4AD6-9D62-99016E64A112}"/>
              </a:ext>
            </a:extLst>
          </p:cNvPr>
          <p:cNvSpPr txBox="1"/>
          <p:nvPr/>
        </p:nvSpPr>
        <p:spPr>
          <a:xfrm>
            <a:off x="4070429" y="5808577"/>
            <a:ext cx="3331361" cy="584775"/>
          </a:xfrm>
          <a:prstGeom prst="rect">
            <a:avLst/>
          </a:prstGeom>
          <a:noFill/>
        </p:spPr>
        <p:txBody>
          <a:bodyPr wrap="none" rtlCol="0">
            <a:spAutoFit/>
          </a:bodyPr>
          <a:lstStyle/>
          <a:p>
            <a:r>
              <a:rPr lang="en-ZA" sz="3200" b="1" dirty="0"/>
              <a:t>Length of dendrite</a:t>
            </a:r>
          </a:p>
        </p:txBody>
      </p:sp>
      <p:sp>
        <p:nvSpPr>
          <p:cNvPr id="77" name="Plus Sign 76">
            <a:extLst>
              <a:ext uri="{FF2B5EF4-FFF2-40B4-BE49-F238E27FC236}">
                <a16:creationId xmlns:a16="http://schemas.microsoft.com/office/drawing/2014/main" id="{D5FE2C5B-7125-4EE0-B0C9-B0B474B8A0A3}"/>
              </a:ext>
            </a:extLst>
          </p:cNvPr>
          <p:cNvSpPr/>
          <p:nvPr/>
        </p:nvSpPr>
        <p:spPr>
          <a:xfrm>
            <a:off x="2268494" y="4575613"/>
            <a:ext cx="415228" cy="497226"/>
          </a:xfrm>
          <a:prstGeom prst="mathPlus">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9" name="TextBox 28">
            <a:extLst>
              <a:ext uri="{FF2B5EF4-FFF2-40B4-BE49-F238E27FC236}">
                <a16:creationId xmlns:a16="http://schemas.microsoft.com/office/drawing/2014/main" id="{D5DF4282-1718-49B4-B8A3-633AB39459B3}"/>
              </a:ext>
            </a:extLst>
          </p:cNvPr>
          <p:cNvSpPr txBox="1"/>
          <p:nvPr/>
        </p:nvSpPr>
        <p:spPr>
          <a:xfrm>
            <a:off x="8119973" y="3051040"/>
            <a:ext cx="5125080" cy="461665"/>
          </a:xfrm>
          <a:prstGeom prst="rect">
            <a:avLst/>
          </a:prstGeom>
          <a:noFill/>
        </p:spPr>
        <p:txBody>
          <a:bodyPr wrap="square" rtlCol="0">
            <a:spAutoFit/>
          </a:bodyPr>
          <a:lstStyle/>
          <a:p>
            <a:r>
              <a:rPr lang="en-ZA" sz="2400" b="1" dirty="0">
                <a:highlight>
                  <a:srgbClr val="FFFF00"/>
                </a:highlight>
              </a:rPr>
              <a:t>*With impermeant anions</a:t>
            </a:r>
          </a:p>
        </p:txBody>
      </p:sp>
      <p:sp>
        <p:nvSpPr>
          <p:cNvPr id="5" name="Rectangle 4">
            <a:extLst>
              <a:ext uri="{FF2B5EF4-FFF2-40B4-BE49-F238E27FC236}">
                <a16:creationId xmlns:a16="http://schemas.microsoft.com/office/drawing/2014/main" id="{BEC4740E-988D-4010-A579-5C393FC1C036}"/>
              </a:ext>
            </a:extLst>
          </p:cNvPr>
          <p:cNvSpPr/>
          <p:nvPr/>
        </p:nvSpPr>
        <p:spPr>
          <a:xfrm>
            <a:off x="4843264" y="3110980"/>
            <a:ext cx="986338" cy="1862048"/>
          </a:xfrm>
          <a:prstGeom prst="rect">
            <a:avLst/>
          </a:prstGeom>
          <a:noFill/>
        </p:spPr>
        <p:txBody>
          <a:bodyPr wrap="square" lIns="91440" tIns="45720" rIns="91440" bIns="45720">
            <a:spAutoFit/>
          </a:bodyPr>
          <a:lstStyle/>
          <a:p>
            <a:pPr algn="ctr"/>
            <a:r>
              <a:rPr lang="en-US" sz="11500" b="0" cap="none" spc="0" dirty="0">
                <a:ln w="0"/>
                <a:solidFill>
                  <a:srgbClr val="FF0000"/>
                </a:solidFill>
                <a:effectLst>
                  <a:outerShdw blurRad="38100" dist="19050" dir="2700000" algn="tl" rotWithShape="0">
                    <a:schemeClr val="dk1">
                      <a:alpha val="40000"/>
                    </a:schemeClr>
                  </a:outerShdw>
                </a:effectLst>
              </a:rPr>
              <a:t>?</a:t>
            </a:r>
          </a:p>
        </p:txBody>
      </p:sp>
      <p:sp>
        <p:nvSpPr>
          <p:cNvPr id="34" name="Content Placeholder 2">
            <a:extLst>
              <a:ext uri="{FF2B5EF4-FFF2-40B4-BE49-F238E27FC236}">
                <a16:creationId xmlns:a16="http://schemas.microsoft.com/office/drawing/2014/main" id="{765843D0-EA43-44FD-AA8C-ADC59AD14E91}"/>
              </a:ext>
            </a:extLst>
          </p:cNvPr>
          <p:cNvSpPr>
            <a:spLocks noGrp="1"/>
          </p:cNvSpPr>
          <p:nvPr>
            <p:ph idx="1"/>
          </p:nvPr>
        </p:nvSpPr>
        <p:spPr>
          <a:xfrm>
            <a:off x="704229" y="1588616"/>
            <a:ext cx="10515600" cy="1001981"/>
          </a:xfrm>
        </p:spPr>
        <p:txBody>
          <a:bodyPr/>
          <a:lstStyle/>
          <a:p>
            <a:r>
              <a:rPr lang="en-ZA" sz="3200" dirty="0"/>
              <a:t>3) Investigate how </a:t>
            </a:r>
            <a:r>
              <a:rPr lang="en-ZA" sz="3200" b="1" dirty="0">
                <a:solidFill>
                  <a:srgbClr val="FF0000"/>
                </a:solidFill>
              </a:rPr>
              <a:t>excitatory or inhibitory synaptic input </a:t>
            </a:r>
            <a:r>
              <a:rPr lang="en-ZA" sz="3200" dirty="0"/>
              <a:t>is modified by the </a:t>
            </a:r>
            <a:r>
              <a:rPr lang="en-ZA" sz="3200" b="1" dirty="0">
                <a:solidFill>
                  <a:srgbClr val="FF0000"/>
                </a:solidFill>
              </a:rPr>
              <a:t>presence of impermeant anions</a:t>
            </a:r>
          </a:p>
        </p:txBody>
      </p:sp>
      <p:sp>
        <p:nvSpPr>
          <p:cNvPr id="35" name="Plaque 34">
            <a:extLst>
              <a:ext uri="{FF2B5EF4-FFF2-40B4-BE49-F238E27FC236}">
                <a16:creationId xmlns:a16="http://schemas.microsoft.com/office/drawing/2014/main" id="{BB296270-2D07-4E43-998B-22CF02D4CDA7}"/>
              </a:ext>
            </a:extLst>
          </p:cNvPr>
          <p:cNvSpPr/>
          <p:nvPr/>
        </p:nvSpPr>
        <p:spPr>
          <a:xfrm>
            <a:off x="2082737" y="5211697"/>
            <a:ext cx="884572" cy="325477"/>
          </a:xfrm>
          <a:prstGeom prst="plaqu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800" b="1" dirty="0"/>
              <a:t>I -</a:t>
            </a:r>
          </a:p>
        </p:txBody>
      </p:sp>
      <p:sp>
        <p:nvSpPr>
          <p:cNvPr id="36" name="Plaque 35">
            <a:extLst>
              <a:ext uri="{FF2B5EF4-FFF2-40B4-BE49-F238E27FC236}">
                <a16:creationId xmlns:a16="http://schemas.microsoft.com/office/drawing/2014/main" id="{F793D780-F185-4037-AE24-EC47A260DF29}"/>
              </a:ext>
            </a:extLst>
          </p:cNvPr>
          <p:cNvSpPr/>
          <p:nvPr/>
        </p:nvSpPr>
        <p:spPr>
          <a:xfrm>
            <a:off x="3768886" y="5199112"/>
            <a:ext cx="884572" cy="325477"/>
          </a:xfrm>
          <a:prstGeom prst="plaqu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800" b="1" dirty="0"/>
              <a:t>I -</a:t>
            </a:r>
          </a:p>
        </p:txBody>
      </p:sp>
      <p:sp>
        <p:nvSpPr>
          <p:cNvPr id="37" name="Plaque 36">
            <a:extLst>
              <a:ext uri="{FF2B5EF4-FFF2-40B4-BE49-F238E27FC236}">
                <a16:creationId xmlns:a16="http://schemas.microsoft.com/office/drawing/2014/main" id="{D0B06575-5FE2-413C-8A56-2C7667C6F35E}"/>
              </a:ext>
            </a:extLst>
          </p:cNvPr>
          <p:cNvSpPr/>
          <p:nvPr/>
        </p:nvSpPr>
        <p:spPr>
          <a:xfrm>
            <a:off x="5494452" y="5183463"/>
            <a:ext cx="884572" cy="325477"/>
          </a:xfrm>
          <a:prstGeom prst="plaqu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800" b="1" dirty="0"/>
              <a:t>I -</a:t>
            </a:r>
          </a:p>
        </p:txBody>
      </p:sp>
      <p:sp>
        <p:nvSpPr>
          <p:cNvPr id="38" name="Plaque 37">
            <a:extLst>
              <a:ext uri="{FF2B5EF4-FFF2-40B4-BE49-F238E27FC236}">
                <a16:creationId xmlns:a16="http://schemas.microsoft.com/office/drawing/2014/main" id="{04AC1E41-FC1D-47AC-B76A-CF2507B7D4FE}"/>
              </a:ext>
            </a:extLst>
          </p:cNvPr>
          <p:cNvSpPr/>
          <p:nvPr/>
        </p:nvSpPr>
        <p:spPr>
          <a:xfrm>
            <a:off x="7162973" y="5183463"/>
            <a:ext cx="884572" cy="325477"/>
          </a:xfrm>
          <a:prstGeom prst="plaqu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800" b="1" dirty="0"/>
              <a:t>I -</a:t>
            </a:r>
          </a:p>
        </p:txBody>
      </p:sp>
      <p:sp>
        <p:nvSpPr>
          <p:cNvPr id="39" name="Plaque 38">
            <a:extLst>
              <a:ext uri="{FF2B5EF4-FFF2-40B4-BE49-F238E27FC236}">
                <a16:creationId xmlns:a16="http://schemas.microsoft.com/office/drawing/2014/main" id="{17260B4B-86DD-4C90-9D23-372055C0D021}"/>
              </a:ext>
            </a:extLst>
          </p:cNvPr>
          <p:cNvSpPr/>
          <p:nvPr/>
        </p:nvSpPr>
        <p:spPr>
          <a:xfrm>
            <a:off x="8973717" y="5201674"/>
            <a:ext cx="884572" cy="325477"/>
          </a:xfrm>
          <a:prstGeom prst="plaqu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800" b="1" dirty="0"/>
              <a:t>I -</a:t>
            </a:r>
          </a:p>
        </p:txBody>
      </p:sp>
      <p:pic>
        <p:nvPicPr>
          <p:cNvPr id="40" name="Picture 39">
            <a:extLst>
              <a:ext uri="{FF2B5EF4-FFF2-40B4-BE49-F238E27FC236}">
                <a16:creationId xmlns:a16="http://schemas.microsoft.com/office/drawing/2014/main" id="{C721F04C-741A-4D88-B83B-637F9F15C62C}"/>
              </a:ext>
            </a:extLst>
          </p:cNvPr>
          <p:cNvPicPr>
            <a:picLocks noChangeAspect="1"/>
          </p:cNvPicPr>
          <p:nvPr/>
        </p:nvPicPr>
        <p:blipFill>
          <a:blip r:embed="rId2"/>
          <a:stretch>
            <a:fillRect/>
          </a:stretch>
        </p:blipFill>
        <p:spPr>
          <a:xfrm>
            <a:off x="2183720" y="3922479"/>
            <a:ext cx="584776" cy="669938"/>
          </a:xfrm>
          <a:prstGeom prst="rect">
            <a:avLst/>
          </a:prstGeom>
        </p:spPr>
      </p:pic>
      <p:sp>
        <p:nvSpPr>
          <p:cNvPr id="41" name="Lightning Bolt 40">
            <a:extLst>
              <a:ext uri="{FF2B5EF4-FFF2-40B4-BE49-F238E27FC236}">
                <a16:creationId xmlns:a16="http://schemas.microsoft.com/office/drawing/2014/main" id="{3E7A65E4-A301-4EB7-9CF8-455E62EF25F8}"/>
              </a:ext>
            </a:extLst>
          </p:cNvPr>
          <p:cNvSpPr/>
          <p:nvPr/>
        </p:nvSpPr>
        <p:spPr>
          <a:xfrm rot="18118545">
            <a:off x="2004409" y="5393330"/>
            <a:ext cx="498571" cy="645313"/>
          </a:xfrm>
          <a:prstGeom prst="lightningBolt">
            <a:avLst/>
          </a:prstGeom>
          <a:solidFill>
            <a:srgbClr val="FFFF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3267820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4.16667E-6 -3.33333E-6 L 0.59323 -0.00532 " pathEditMode="relative" rAng="0" ptsTypes="AA">
                                      <p:cBhvr>
                                        <p:cTn id="6" dur="2000" fill="hold"/>
                                        <p:tgtEl>
                                          <p:spTgt spid="41"/>
                                        </p:tgtEl>
                                        <p:attrNameLst>
                                          <p:attrName>ppt_x</p:attrName>
                                          <p:attrName>ppt_y</p:attrName>
                                        </p:attrNameLst>
                                      </p:cBhvr>
                                      <p:rCtr x="29661" y="-278"/>
                                    </p:animMotion>
                                  </p:childTnLst>
                                </p:cTn>
                              </p:par>
                              <p:par>
                                <p:cTn id="7" presetID="10"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animEffect transition="in" filter="fade">
                                      <p:cBhvr>
                                        <p:cTn id="9"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1"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Top Corners Snipped 48">
            <a:extLst>
              <a:ext uri="{FF2B5EF4-FFF2-40B4-BE49-F238E27FC236}">
                <a16:creationId xmlns:a16="http://schemas.microsoft.com/office/drawing/2014/main" id="{8B4F6391-D05A-49EE-B8A4-85B6E1B30948}"/>
              </a:ext>
            </a:extLst>
          </p:cNvPr>
          <p:cNvSpPr/>
          <p:nvPr/>
        </p:nvSpPr>
        <p:spPr>
          <a:xfrm rot="16200000">
            <a:off x="7653206" y="5616410"/>
            <a:ext cx="1140028" cy="674676"/>
          </a:xfrm>
          <a:prstGeom prst="snip2SameRect">
            <a:avLst>
              <a:gd name="adj1" fmla="val 16667"/>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Objective 4</a:t>
            </a:r>
          </a:p>
        </p:txBody>
      </p:sp>
      <p:sp>
        <p:nvSpPr>
          <p:cNvPr id="3" name="Content Placeholder 2">
            <a:extLst>
              <a:ext uri="{FF2B5EF4-FFF2-40B4-BE49-F238E27FC236}">
                <a16:creationId xmlns:a16="http://schemas.microsoft.com/office/drawing/2014/main" id="{DC63F204-0172-4748-99A4-E9A0B0F56DB2}"/>
              </a:ext>
            </a:extLst>
          </p:cNvPr>
          <p:cNvSpPr>
            <a:spLocks noGrp="1"/>
          </p:cNvSpPr>
          <p:nvPr>
            <p:ph idx="1"/>
          </p:nvPr>
        </p:nvSpPr>
        <p:spPr>
          <a:xfrm>
            <a:off x="562429" y="1622425"/>
            <a:ext cx="10515600" cy="1140030"/>
          </a:xfrm>
        </p:spPr>
        <p:txBody>
          <a:bodyPr/>
          <a:lstStyle/>
          <a:p>
            <a:r>
              <a:rPr lang="en-ZA" sz="3200" dirty="0"/>
              <a:t>4) Investigate the influence </a:t>
            </a:r>
            <a:r>
              <a:rPr lang="en-ZA" sz="3200" b="1" dirty="0">
                <a:solidFill>
                  <a:srgbClr val="FF0000"/>
                </a:solidFill>
              </a:rPr>
              <a:t>impermeant anions </a:t>
            </a:r>
            <a:r>
              <a:rPr lang="en-ZA" sz="3200" dirty="0"/>
              <a:t>have on information processing (</a:t>
            </a:r>
            <a:r>
              <a:rPr lang="en-ZA" sz="3200" b="1" dirty="0">
                <a:solidFill>
                  <a:srgbClr val="FF0000"/>
                </a:solidFill>
              </a:rPr>
              <a:t>action potential generation</a:t>
            </a:r>
            <a:r>
              <a:rPr lang="en-ZA" sz="3200" dirty="0"/>
              <a:t>)</a:t>
            </a:r>
            <a:endParaRPr lang="en-ZA" dirty="0"/>
          </a:p>
        </p:txBody>
      </p:sp>
      <p:grpSp>
        <p:nvGrpSpPr>
          <p:cNvPr id="22" name="Group 21">
            <a:extLst>
              <a:ext uri="{FF2B5EF4-FFF2-40B4-BE49-F238E27FC236}">
                <a16:creationId xmlns:a16="http://schemas.microsoft.com/office/drawing/2014/main" id="{67C09E78-C7F7-4765-B328-349A59B0D08A}"/>
              </a:ext>
            </a:extLst>
          </p:cNvPr>
          <p:cNvGrpSpPr/>
          <p:nvPr/>
        </p:nvGrpSpPr>
        <p:grpSpPr>
          <a:xfrm>
            <a:off x="374686" y="5235575"/>
            <a:ext cx="7794399" cy="1349575"/>
            <a:chOff x="4201162" y="4938000"/>
            <a:chExt cx="7794399" cy="1751018"/>
          </a:xfrm>
        </p:grpSpPr>
        <p:sp>
          <p:nvSpPr>
            <p:cNvPr id="24" name="Rectangle: Rounded Corners 23">
              <a:extLst>
                <a:ext uri="{FF2B5EF4-FFF2-40B4-BE49-F238E27FC236}">
                  <a16:creationId xmlns:a16="http://schemas.microsoft.com/office/drawing/2014/main" id="{75B25489-DBCB-423D-B98A-66AC6807BCFA}"/>
                </a:ext>
              </a:extLst>
            </p:cNvPr>
            <p:cNvSpPr/>
            <p:nvPr/>
          </p:nvSpPr>
          <p:spPr>
            <a:xfrm>
              <a:off x="4201162" y="5440254"/>
              <a:ext cx="1688034" cy="621561"/>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5" name="Rectangle: Rounded Corners 24">
              <a:extLst>
                <a:ext uri="{FF2B5EF4-FFF2-40B4-BE49-F238E27FC236}">
                  <a16:creationId xmlns:a16="http://schemas.microsoft.com/office/drawing/2014/main" id="{788BD39F-68A6-46B7-A2B4-E7EF60B4EB38}"/>
                </a:ext>
              </a:extLst>
            </p:cNvPr>
            <p:cNvSpPr/>
            <p:nvPr/>
          </p:nvSpPr>
          <p:spPr>
            <a:xfrm>
              <a:off x="6143693" y="5431348"/>
              <a:ext cx="1688034" cy="63046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9" name="Rectangle 28">
              <a:extLst>
                <a:ext uri="{FF2B5EF4-FFF2-40B4-BE49-F238E27FC236}">
                  <a16:creationId xmlns:a16="http://schemas.microsoft.com/office/drawing/2014/main" id="{B7B95384-269F-4B91-A15A-1E735C3582EC}"/>
                </a:ext>
              </a:extLst>
            </p:cNvPr>
            <p:cNvSpPr/>
            <p:nvPr/>
          </p:nvSpPr>
          <p:spPr>
            <a:xfrm>
              <a:off x="5889196" y="5703039"/>
              <a:ext cx="240074" cy="12382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30" name="Rectangle 29">
              <a:extLst>
                <a:ext uri="{FF2B5EF4-FFF2-40B4-BE49-F238E27FC236}">
                  <a16:creationId xmlns:a16="http://schemas.microsoft.com/office/drawing/2014/main" id="{F2EB7D49-82E7-493F-AA4E-0040E1F4B40B}"/>
                </a:ext>
              </a:extLst>
            </p:cNvPr>
            <p:cNvSpPr/>
            <p:nvPr/>
          </p:nvSpPr>
          <p:spPr>
            <a:xfrm>
              <a:off x="7855442" y="5710833"/>
              <a:ext cx="332005" cy="1026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31" name="Rectangle: Rounded Corners 30">
              <a:extLst>
                <a:ext uri="{FF2B5EF4-FFF2-40B4-BE49-F238E27FC236}">
                  <a16:creationId xmlns:a16="http://schemas.microsoft.com/office/drawing/2014/main" id="{11966DF8-2202-4A92-A14D-1F43CB2D982E}"/>
                </a:ext>
              </a:extLst>
            </p:cNvPr>
            <p:cNvSpPr/>
            <p:nvPr/>
          </p:nvSpPr>
          <p:spPr>
            <a:xfrm>
              <a:off x="8211162" y="5440219"/>
              <a:ext cx="1688034" cy="63046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32" name="Rectangle 31">
              <a:extLst>
                <a:ext uri="{FF2B5EF4-FFF2-40B4-BE49-F238E27FC236}">
                  <a16:creationId xmlns:a16="http://schemas.microsoft.com/office/drawing/2014/main" id="{0AE70AC8-34F8-4940-B369-A159A0147A4A}"/>
                </a:ext>
              </a:extLst>
            </p:cNvPr>
            <p:cNvSpPr/>
            <p:nvPr/>
          </p:nvSpPr>
          <p:spPr>
            <a:xfrm>
              <a:off x="9904473" y="5746581"/>
              <a:ext cx="332005" cy="1026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33" name="Oval 32">
              <a:extLst>
                <a:ext uri="{FF2B5EF4-FFF2-40B4-BE49-F238E27FC236}">
                  <a16:creationId xmlns:a16="http://schemas.microsoft.com/office/drawing/2014/main" id="{52AC5756-BCDF-49BF-8083-45ECCE8C458F}"/>
                </a:ext>
              </a:extLst>
            </p:cNvPr>
            <p:cNvSpPr/>
            <p:nvPr/>
          </p:nvSpPr>
          <p:spPr>
            <a:xfrm>
              <a:off x="10254916" y="4938000"/>
              <a:ext cx="1740645" cy="1751018"/>
            </a:xfrm>
            <a:prstGeom prst="ellipse">
              <a:avLst/>
            </a:prstGeom>
            <a:solidFill>
              <a:srgbClr val="5B9BD5"/>
            </a:solidFill>
            <a:ln w="381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34" name="Oval 33">
              <a:extLst>
                <a:ext uri="{FF2B5EF4-FFF2-40B4-BE49-F238E27FC236}">
                  <a16:creationId xmlns:a16="http://schemas.microsoft.com/office/drawing/2014/main" id="{DBC04860-615A-4C63-A44F-0B052775C767}"/>
                </a:ext>
              </a:extLst>
            </p:cNvPr>
            <p:cNvSpPr/>
            <p:nvPr/>
          </p:nvSpPr>
          <p:spPr>
            <a:xfrm>
              <a:off x="11148953" y="5870403"/>
              <a:ext cx="549950" cy="586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
        <p:nvSpPr>
          <p:cNvPr id="48" name="Rectangle 47">
            <a:extLst>
              <a:ext uri="{FF2B5EF4-FFF2-40B4-BE49-F238E27FC236}">
                <a16:creationId xmlns:a16="http://schemas.microsoft.com/office/drawing/2014/main" id="{EC7041C8-0277-465A-B4B1-66888AA711FC}"/>
              </a:ext>
            </a:extLst>
          </p:cNvPr>
          <p:cNvSpPr/>
          <p:nvPr/>
        </p:nvSpPr>
        <p:spPr>
          <a:xfrm>
            <a:off x="8394686" y="5626010"/>
            <a:ext cx="3150126" cy="726190"/>
          </a:xfrm>
          <a:prstGeom prst="rect">
            <a:avLst/>
          </a:prstGeom>
          <a:solidFill>
            <a:schemeClr val="accent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50" name="TextBox 49">
            <a:extLst>
              <a:ext uri="{FF2B5EF4-FFF2-40B4-BE49-F238E27FC236}">
                <a16:creationId xmlns:a16="http://schemas.microsoft.com/office/drawing/2014/main" id="{9B9D2A6F-95B3-4B72-BCBE-9EC15BC4A68A}"/>
              </a:ext>
            </a:extLst>
          </p:cNvPr>
          <p:cNvSpPr txBox="1"/>
          <p:nvPr/>
        </p:nvSpPr>
        <p:spPr>
          <a:xfrm>
            <a:off x="8169085" y="2894078"/>
            <a:ext cx="5125080" cy="461665"/>
          </a:xfrm>
          <a:prstGeom prst="rect">
            <a:avLst/>
          </a:prstGeom>
          <a:noFill/>
        </p:spPr>
        <p:txBody>
          <a:bodyPr wrap="square" rtlCol="0">
            <a:spAutoFit/>
          </a:bodyPr>
          <a:lstStyle/>
          <a:p>
            <a:r>
              <a:rPr lang="en-ZA" sz="2400" b="1" dirty="0">
                <a:highlight>
                  <a:srgbClr val="FFFF00"/>
                </a:highlight>
              </a:rPr>
              <a:t>*Without impermeant anions</a:t>
            </a:r>
          </a:p>
        </p:txBody>
      </p:sp>
      <p:sp>
        <p:nvSpPr>
          <p:cNvPr id="51" name="Lightning Bolt 50">
            <a:extLst>
              <a:ext uri="{FF2B5EF4-FFF2-40B4-BE49-F238E27FC236}">
                <a16:creationId xmlns:a16="http://schemas.microsoft.com/office/drawing/2014/main" id="{8C20B5D0-317C-41E6-864E-2737475C5B27}"/>
              </a:ext>
            </a:extLst>
          </p:cNvPr>
          <p:cNvSpPr/>
          <p:nvPr/>
        </p:nvSpPr>
        <p:spPr>
          <a:xfrm rot="1813625">
            <a:off x="200340" y="4761375"/>
            <a:ext cx="498571" cy="645313"/>
          </a:xfrm>
          <a:prstGeom prst="lightningBolt">
            <a:avLst/>
          </a:prstGeom>
          <a:solidFill>
            <a:srgbClr val="FFFF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2" name="Lightning Bolt 51">
            <a:extLst>
              <a:ext uri="{FF2B5EF4-FFF2-40B4-BE49-F238E27FC236}">
                <a16:creationId xmlns:a16="http://schemas.microsoft.com/office/drawing/2014/main" id="{B9F630E9-47E3-4C67-8255-1FC4F2F3BA13}"/>
              </a:ext>
            </a:extLst>
          </p:cNvPr>
          <p:cNvSpPr/>
          <p:nvPr/>
        </p:nvSpPr>
        <p:spPr>
          <a:xfrm rot="1813625">
            <a:off x="531180" y="4777225"/>
            <a:ext cx="498571" cy="645313"/>
          </a:xfrm>
          <a:prstGeom prst="lightningBolt">
            <a:avLst/>
          </a:prstGeom>
          <a:solidFill>
            <a:srgbClr val="FFFF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3" name="Lightning Bolt 52">
            <a:extLst>
              <a:ext uri="{FF2B5EF4-FFF2-40B4-BE49-F238E27FC236}">
                <a16:creationId xmlns:a16="http://schemas.microsoft.com/office/drawing/2014/main" id="{F1C12BB9-33A5-49DE-A35C-DD22829C835B}"/>
              </a:ext>
            </a:extLst>
          </p:cNvPr>
          <p:cNvSpPr/>
          <p:nvPr/>
        </p:nvSpPr>
        <p:spPr>
          <a:xfrm rot="1813625">
            <a:off x="847310" y="4793870"/>
            <a:ext cx="498571" cy="645313"/>
          </a:xfrm>
          <a:prstGeom prst="lightningBolt">
            <a:avLst/>
          </a:prstGeom>
          <a:solidFill>
            <a:srgbClr val="FFFF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4" name="Lightning Bolt 53">
            <a:extLst>
              <a:ext uri="{FF2B5EF4-FFF2-40B4-BE49-F238E27FC236}">
                <a16:creationId xmlns:a16="http://schemas.microsoft.com/office/drawing/2014/main" id="{6BF4B8D3-4F4E-45B4-BFF9-8BDF7351A339}"/>
              </a:ext>
            </a:extLst>
          </p:cNvPr>
          <p:cNvSpPr/>
          <p:nvPr/>
        </p:nvSpPr>
        <p:spPr>
          <a:xfrm rot="1813625">
            <a:off x="1161523" y="4778291"/>
            <a:ext cx="498571" cy="645313"/>
          </a:xfrm>
          <a:prstGeom prst="lightningBolt">
            <a:avLst/>
          </a:prstGeom>
          <a:solidFill>
            <a:srgbClr val="FFFF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8" name="Plus Sign 67">
            <a:extLst>
              <a:ext uri="{FF2B5EF4-FFF2-40B4-BE49-F238E27FC236}">
                <a16:creationId xmlns:a16="http://schemas.microsoft.com/office/drawing/2014/main" id="{59CD0C21-D1DE-45EC-8B07-FF465984DF07}"/>
              </a:ext>
            </a:extLst>
          </p:cNvPr>
          <p:cNvSpPr/>
          <p:nvPr/>
        </p:nvSpPr>
        <p:spPr>
          <a:xfrm>
            <a:off x="903611" y="4315022"/>
            <a:ext cx="415228" cy="497226"/>
          </a:xfrm>
          <a:prstGeom prst="mathPlus">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9" name="Plus Sign 68">
            <a:extLst>
              <a:ext uri="{FF2B5EF4-FFF2-40B4-BE49-F238E27FC236}">
                <a16:creationId xmlns:a16="http://schemas.microsoft.com/office/drawing/2014/main" id="{E2B8D171-E1D5-4596-9C70-93DA3A399D90}"/>
              </a:ext>
            </a:extLst>
          </p:cNvPr>
          <p:cNvSpPr/>
          <p:nvPr/>
        </p:nvSpPr>
        <p:spPr>
          <a:xfrm>
            <a:off x="581180" y="4307232"/>
            <a:ext cx="415228" cy="497226"/>
          </a:xfrm>
          <a:prstGeom prst="mathPlus">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0" name="Plus Sign 69">
            <a:extLst>
              <a:ext uri="{FF2B5EF4-FFF2-40B4-BE49-F238E27FC236}">
                <a16:creationId xmlns:a16="http://schemas.microsoft.com/office/drawing/2014/main" id="{FF85BFB4-8F65-4445-8CA1-155179C9FD9F}"/>
              </a:ext>
            </a:extLst>
          </p:cNvPr>
          <p:cNvSpPr/>
          <p:nvPr/>
        </p:nvSpPr>
        <p:spPr>
          <a:xfrm>
            <a:off x="1222554" y="4315022"/>
            <a:ext cx="415228" cy="497226"/>
          </a:xfrm>
          <a:prstGeom prst="mathPlus">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1" name="Plus Sign 70">
            <a:extLst>
              <a:ext uri="{FF2B5EF4-FFF2-40B4-BE49-F238E27FC236}">
                <a16:creationId xmlns:a16="http://schemas.microsoft.com/office/drawing/2014/main" id="{F5F1B363-1C0D-46BE-A0B1-0AB57F6F19C4}"/>
              </a:ext>
            </a:extLst>
          </p:cNvPr>
          <p:cNvSpPr/>
          <p:nvPr/>
        </p:nvSpPr>
        <p:spPr>
          <a:xfrm>
            <a:off x="258749" y="4303714"/>
            <a:ext cx="415228" cy="497226"/>
          </a:xfrm>
          <a:prstGeom prst="mathPlus">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2" name="Lightning Bolt 71">
            <a:extLst>
              <a:ext uri="{FF2B5EF4-FFF2-40B4-BE49-F238E27FC236}">
                <a16:creationId xmlns:a16="http://schemas.microsoft.com/office/drawing/2014/main" id="{68569DDE-1180-4F24-8488-8DD6428304AD}"/>
              </a:ext>
            </a:extLst>
          </p:cNvPr>
          <p:cNvSpPr/>
          <p:nvPr/>
        </p:nvSpPr>
        <p:spPr>
          <a:xfrm rot="17922981">
            <a:off x="504434" y="6161690"/>
            <a:ext cx="498571" cy="645313"/>
          </a:xfrm>
          <a:prstGeom prst="lightningBolt">
            <a:avLst/>
          </a:prstGeom>
          <a:solidFill>
            <a:srgbClr val="FFFF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3" name="Freeform: Shape 72">
            <a:extLst>
              <a:ext uri="{FF2B5EF4-FFF2-40B4-BE49-F238E27FC236}">
                <a16:creationId xmlns:a16="http://schemas.microsoft.com/office/drawing/2014/main" id="{065526BD-2270-41CF-AF8B-DB4960697249}"/>
              </a:ext>
            </a:extLst>
          </p:cNvPr>
          <p:cNvSpPr/>
          <p:nvPr/>
        </p:nvSpPr>
        <p:spPr>
          <a:xfrm>
            <a:off x="9458692" y="3669903"/>
            <a:ext cx="1828800" cy="1476413"/>
          </a:xfrm>
          <a:custGeom>
            <a:avLst/>
            <a:gdLst>
              <a:gd name="connsiteX0" fmla="*/ 0 w 1828800"/>
              <a:gd name="connsiteY0" fmla="*/ 988927 h 1454565"/>
              <a:gd name="connsiteX1" fmla="*/ 609600 w 1828800"/>
              <a:gd name="connsiteY1" fmla="*/ 988927 h 1454565"/>
              <a:gd name="connsiteX2" fmla="*/ 653142 w 1828800"/>
              <a:gd name="connsiteY2" fmla="*/ 988927 h 1454565"/>
              <a:gd name="connsiteX3" fmla="*/ 711200 w 1828800"/>
              <a:gd name="connsiteY3" fmla="*/ 45499 h 1454565"/>
              <a:gd name="connsiteX4" fmla="*/ 870857 w 1828800"/>
              <a:gd name="connsiteY4" fmla="*/ 248699 h 1454565"/>
              <a:gd name="connsiteX5" fmla="*/ 972457 w 1828800"/>
              <a:gd name="connsiteY5" fmla="*/ 1119556 h 1454565"/>
              <a:gd name="connsiteX6" fmla="*/ 1204685 w 1828800"/>
              <a:gd name="connsiteY6" fmla="*/ 1453384 h 1454565"/>
              <a:gd name="connsiteX7" fmla="*/ 1364342 w 1828800"/>
              <a:gd name="connsiteY7" fmla="*/ 1221156 h 1454565"/>
              <a:gd name="connsiteX8" fmla="*/ 1567542 w 1828800"/>
              <a:gd name="connsiteY8" fmla="*/ 974413 h 1454565"/>
              <a:gd name="connsiteX9" fmla="*/ 1828800 w 1828800"/>
              <a:gd name="connsiteY9" fmla="*/ 930870 h 1454565"/>
              <a:gd name="connsiteX0" fmla="*/ 0 w 1828800"/>
              <a:gd name="connsiteY0" fmla="*/ 971659 h 1437297"/>
              <a:gd name="connsiteX1" fmla="*/ 609600 w 1828800"/>
              <a:gd name="connsiteY1" fmla="*/ 971659 h 1437297"/>
              <a:gd name="connsiteX2" fmla="*/ 725713 w 1828800"/>
              <a:gd name="connsiteY2" fmla="*/ 724916 h 1437297"/>
              <a:gd name="connsiteX3" fmla="*/ 711200 w 1828800"/>
              <a:gd name="connsiteY3" fmla="*/ 28231 h 1437297"/>
              <a:gd name="connsiteX4" fmla="*/ 870857 w 1828800"/>
              <a:gd name="connsiteY4" fmla="*/ 231431 h 1437297"/>
              <a:gd name="connsiteX5" fmla="*/ 972457 w 1828800"/>
              <a:gd name="connsiteY5" fmla="*/ 1102288 h 1437297"/>
              <a:gd name="connsiteX6" fmla="*/ 1204685 w 1828800"/>
              <a:gd name="connsiteY6" fmla="*/ 1436116 h 1437297"/>
              <a:gd name="connsiteX7" fmla="*/ 1364342 w 1828800"/>
              <a:gd name="connsiteY7" fmla="*/ 1203888 h 1437297"/>
              <a:gd name="connsiteX8" fmla="*/ 1567542 w 1828800"/>
              <a:gd name="connsiteY8" fmla="*/ 957145 h 1437297"/>
              <a:gd name="connsiteX9" fmla="*/ 1828800 w 1828800"/>
              <a:gd name="connsiteY9" fmla="*/ 913602 h 1437297"/>
              <a:gd name="connsiteX0" fmla="*/ 0 w 1828800"/>
              <a:gd name="connsiteY0" fmla="*/ 1010775 h 1476413"/>
              <a:gd name="connsiteX1" fmla="*/ 609600 w 1828800"/>
              <a:gd name="connsiteY1" fmla="*/ 1010775 h 1476413"/>
              <a:gd name="connsiteX2" fmla="*/ 725713 w 1828800"/>
              <a:gd name="connsiteY2" fmla="*/ 764032 h 1476413"/>
              <a:gd name="connsiteX3" fmla="*/ 827315 w 1828800"/>
              <a:gd name="connsiteY3" fmla="*/ 23804 h 1476413"/>
              <a:gd name="connsiteX4" fmla="*/ 870857 w 1828800"/>
              <a:gd name="connsiteY4" fmla="*/ 270547 h 1476413"/>
              <a:gd name="connsiteX5" fmla="*/ 972457 w 1828800"/>
              <a:gd name="connsiteY5" fmla="*/ 1141404 h 1476413"/>
              <a:gd name="connsiteX6" fmla="*/ 1204685 w 1828800"/>
              <a:gd name="connsiteY6" fmla="*/ 1475232 h 1476413"/>
              <a:gd name="connsiteX7" fmla="*/ 1364342 w 1828800"/>
              <a:gd name="connsiteY7" fmla="*/ 1243004 h 1476413"/>
              <a:gd name="connsiteX8" fmla="*/ 1567542 w 1828800"/>
              <a:gd name="connsiteY8" fmla="*/ 996261 h 1476413"/>
              <a:gd name="connsiteX9" fmla="*/ 1828800 w 1828800"/>
              <a:gd name="connsiteY9" fmla="*/ 952718 h 1476413"/>
              <a:gd name="connsiteX0" fmla="*/ 0 w 1828800"/>
              <a:gd name="connsiteY0" fmla="*/ 1010775 h 1476413"/>
              <a:gd name="connsiteX1" fmla="*/ 522514 w 1828800"/>
              <a:gd name="connsiteY1" fmla="*/ 1025289 h 1476413"/>
              <a:gd name="connsiteX2" fmla="*/ 725713 w 1828800"/>
              <a:gd name="connsiteY2" fmla="*/ 764032 h 1476413"/>
              <a:gd name="connsiteX3" fmla="*/ 827315 w 1828800"/>
              <a:gd name="connsiteY3" fmla="*/ 23804 h 1476413"/>
              <a:gd name="connsiteX4" fmla="*/ 870857 w 1828800"/>
              <a:gd name="connsiteY4" fmla="*/ 270547 h 1476413"/>
              <a:gd name="connsiteX5" fmla="*/ 972457 w 1828800"/>
              <a:gd name="connsiteY5" fmla="*/ 1141404 h 1476413"/>
              <a:gd name="connsiteX6" fmla="*/ 1204685 w 1828800"/>
              <a:gd name="connsiteY6" fmla="*/ 1475232 h 1476413"/>
              <a:gd name="connsiteX7" fmla="*/ 1364342 w 1828800"/>
              <a:gd name="connsiteY7" fmla="*/ 1243004 h 1476413"/>
              <a:gd name="connsiteX8" fmla="*/ 1567542 w 1828800"/>
              <a:gd name="connsiteY8" fmla="*/ 996261 h 1476413"/>
              <a:gd name="connsiteX9" fmla="*/ 1828800 w 1828800"/>
              <a:gd name="connsiteY9" fmla="*/ 952718 h 1476413"/>
              <a:gd name="connsiteX0" fmla="*/ 0 w 1828800"/>
              <a:gd name="connsiteY0" fmla="*/ 1010775 h 1476413"/>
              <a:gd name="connsiteX1" fmla="*/ 522514 w 1828800"/>
              <a:gd name="connsiteY1" fmla="*/ 1025289 h 1476413"/>
              <a:gd name="connsiteX2" fmla="*/ 653141 w 1828800"/>
              <a:gd name="connsiteY2" fmla="*/ 764032 h 1476413"/>
              <a:gd name="connsiteX3" fmla="*/ 827315 w 1828800"/>
              <a:gd name="connsiteY3" fmla="*/ 23804 h 1476413"/>
              <a:gd name="connsiteX4" fmla="*/ 870857 w 1828800"/>
              <a:gd name="connsiteY4" fmla="*/ 270547 h 1476413"/>
              <a:gd name="connsiteX5" fmla="*/ 972457 w 1828800"/>
              <a:gd name="connsiteY5" fmla="*/ 1141404 h 1476413"/>
              <a:gd name="connsiteX6" fmla="*/ 1204685 w 1828800"/>
              <a:gd name="connsiteY6" fmla="*/ 1475232 h 1476413"/>
              <a:gd name="connsiteX7" fmla="*/ 1364342 w 1828800"/>
              <a:gd name="connsiteY7" fmla="*/ 1243004 h 1476413"/>
              <a:gd name="connsiteX8" fmla="*/ 1567542 w 1828800"/>
              <a:gd name="connsiteY8" fmla="*/ 996261 h 1476413"/>
              <a:gd name="connsiteX9" fmla="*/ 1828800 w 1828800"/>
              <a:gd name="connsiteY9" fmla="*/ 952718 h 1476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8800" h="1476413">
                <a:moveTo>
                  <a:pt x="0" y="1010775"/>
                </a:moveTo>
                <a:cubicBezTo>
                  <a:pt x="203200" y="1010775"/>
                  <a:pt x="413657" y="1066413"/>
                  <a:pt x="522514" y="1025289"/>
                </a:cubicBezTo>
                <a:cubicBezTo>
                  <a:pt x="631371" y="984165"/>
                  <a:pt x="602341" y="930946"/>
                  <a:pt x="653141" y="764032"/>
                </a:cubicBezTo>
                <a:cubicBezTo>
                  <a:pt x="703941" y="597118"/>
                  <a:pt x="791029" y="106051"/>
                  <a:pt x="827315" y="23804"/>
                </a:cubicBezTo>
                <a:cubicBezTo>
                  <a:pt x="863601" y="-58443"/>
                  <a:pt x="846667" y="84280"/>
                  <a:pt x="870857" y="270547"/>
                </a:cubicBezTo>
                <a:cubicBezTo>
                  <a:pt x="895047" y="456814"/>
                  <a:pt x="916819" y="940623"/>
                  <a:pt x="972457" y="1141404"/>
                </a:cubicBezTo>
                <a:cubicBezTo>
                  <a:pt x="1028095" y="1342185"/>
                  <a:pt x="1139371" y="1458299"/>
                  <a:pt x="1204685" y="1475232"/>
                </a:cubicBezTo>
                <a:cubicBezTo>
                  <a:pt x="1269999" y="1492165"/>
                  <a:pt x="1303866" y="1322833"/>
                  <a:pt x="1364342" y="1243004"/>
                </a:cubicBezTo>
                <a:cubicBezTo>
                  <a:pt x="1424818" y="1163176"/>
                  <a:pt x="1490132" y="1044642"/>
                  <a:pt x="1567542" y="996261"/>
                </a:cubicBezTo>
                <a:cubicBezTo>
                  <a:pt x="1644952" y="947880"/>
                  <a:pt x="1736876" y="950299"/>
                  <a:pt x="1828800" y="952718"/>
                </a:cubicBezTo>
              </a:path>
            </a:pathLst>
          </a:custGeom>
          <a:ln w="38100">
            <a:solidFill>
              <a:srgbClr val="FF0000"/>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ZA"/>
          </a:p>
        </p:txBody>
      </p:sp>
      <p:cxnSp>
        <p:nvCxnSpPr>
          <p:cNvPr id="76" name="Straight Arrow Connector 75">
            <a:extLst>
              <a:ext uri="{FF2B5EF4-FFF2-40B4-BE49-F238E27FC236}">
                <a16:creationId xmlns:a16="http://schemas.microsoft.com/office/drawing/2014/main" id="{DABB462D-459C-4EBC-BFB8-8851B5ACF4E7}"/>
              </a:ext>
            </a:extLst>
          </p:cNvPr>
          <p:cNvCxnSpPr>
            <a:cxnSpLocks/>
          </p:cNvCxnSpPr>
          <p:nvPr/>
        </p:nvCxnSpPr>
        <p:spPr>
          <a:xfrm flipV="1">
            <a:off x="9289426" y="3429000"/>
            <a:ext cx="0" cy="1894549"/>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77" name="Straight Arrow Connector 76">
            <a:extLst>
              <a:ext uri="{FF2B5EF4-FFF2-40B4-BE49-F238E27FC236}">
                <a16:creationId xmlns:a16="http://schemas.microsoft.com/office/drawing/2014/main" id="{94B80EC8-E91C-439E-B7FD-1794B008F9A3}"/>
              </a:ext>
            </a:extLst>
          </p:cNvPr>
          <p:cNvCxnSpPr>
            <a:cxnSpLocks/>
          </p:cNvCxnSpPr>
          <p:nvPr/>
        </p:nvCxnSpPr>
        <p:spPr>
          <a:xfrm>
            <a:off x="9289426" y="5323549"/>
            <a:ext cx="1998066" cy="0"/>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81" name="TextBox 80">
            <a:extLst>
              <a:ext uri="{FF2B5EF4-FFF2-40B4-BE49-F238E27FC236}">
                <a16:creationId xmlns:a16="http://schemas.microsoft.com/office/drawing/2014/main" id="{517160C8-8622-4755-B916-4B4BCCB57F8E}"/>
              </a:ext>
            </a:extLst>
          </p:cNvPr>
          <p:cNvSpPr txBox="1"/>
          <p:nvPr/>
        </p:nvSpPr>
        <p:spPr>
          <a:xfrm rot="16200000">
            <a:off x="8511442" y="4288325"/>
            <a:ext cx="986617" cy="400110"/>
          </a:xfrm>
          <a:prstGeom prst="rect">
            <a:avLst/>
          </a:prstGeom>
          <a:noFill/>
        </p:spPr>
        <p:txBody>
          <a:bodyPr wrap="none" rtlCol="0">
            <a:spAutoFit/>
          </a:bodyPr>
          <a:lstStyle/>
          <a:p>
            <a:r>
              <a:rPr lang="en-ZA" sz="2000" b="1" dirty="0"/>
              <a:t>Voltage</a:t>
            </a:r>
          </a:p>
        </p:txBody>
      </p:sp>
      <p:sp>
        <p:nvSpPr>
          <p:cNvPr id="82" name="TextBox 81">
            <a:extLst>
              <a:ext uri="{FF2B5EF4-FFF2-40B4-BE49-F238E27FC236}">
                <a16:creationId xmlns:a16="http://schemas.microsoft.com/office/drawing/2014/main" id="{BAC525F1-CA48-4D08-B733-F63D46EAC45E}"/>
              </a:ext>
            </a:extLst>
          </p:cNvPr>
          <p:cNvSpPr txBox="1"/>
          <p:nvPr/>
        </p:nvSpPr>
        <p:spPr>
          <a:xfrm>
            <a:off x="9874783" y="5300926"/>
            <a:ext cx="712054" cy="400110"/>
          </a:xfrm>
          <a:prstGeom prst="rect">
            <a:avLst/>
          </a:prstGeom>
          <a:noFill/>
        </p:spPr>
        <p:txBody>
          <a:bodyPr wrap="none" rtlCol="0">
            <a:spAutoFit/>
          </a:bodyPr>
          <a:lstStyle/>
          <a:p>
            <a:r>
              <a:rPr lang="en-ZA" sz="2000" b="1" dirty="0"/>
              <a:t>Time</a:t>
            </a:r>
          </a:p>
        </p:txBody>
      </p:sp>
    </p:spTree>
    <p:extLst>
      <p:ext uri="{BB962C8B-B14F-4D97-AF65-F5344CB8AC3E}">
        <p14:creationId xmlns:p14="http://schemas.microsoft.com/office/powerpoint/2010/main" val="2389889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grpId="0" nodeType="clickEffect">
                                  <p:stCondLst>
                                    <p:cond delay="0"/>
                                  </p:stCondLst>
                                  <p:childTnLst>
                                    <p:animClr clrSpc="rgb" dir="cw">
                                      <p:cBhvr override="childStyle">
                                        <p:cTn id="6" dur="250" autoRev="1" fill="remove"/>
                                        <p:tgtEl>
                                          <p:spTgt spid="54"/>
                                        </p:tgtEl>
                                        <p:attrNameLst>
                                          <p:attrName>style.color</p:attrName>
                                        </p:attrNameLst>
                                      </p:cBhvr>
                                      <p:to>
                                        <a:schemeClr val="bg1"/>
                                      </p:to>
                                    </p:animClr>
                                    <p:animClr clrSpc="rgb" dir="cw">
                                      <p:cBhvr>
                                        <p:cTn id="7" dur="250" autoRev="1" fill="remove"/>
                                        <p:tgtEl>
                                          <p:spTgt spid="54"/>
                                        </p:tgtEl>
                                        <p:attrNameLst>
                                          <p:attrName>fillcolor</p:attrName>
                                        </p:attrNameLst>
                                      </p:cBhvr>
                                      <p:to>
                                        <a:schemeClr val="bg1"/>
                                      </p:to>
                                    </p:animClr>
                                    <p:set>
                                      <p:cBhvr>
                                        <p:cTn id="8" dur="250" autoRev="1" fill="remove"/>
                                        <p:tgtEl>
                                          <p:spTgt spid="54"/>
                                        </p:tgtEl>
                                        <p:attrNameLst>
                                          <p:attrName>fill.type</p:attrName>
                                        </p:attrNameLst>
                                      </p:cBhvr>
                                      <p:to>
                                        <p:strVal val="solid"/>
                                      </p:to>
                                    </p:set>
                                    <p:set>
                                      <p:cBhvr>
                                        <p:cTn id="9" dur="250" autoRev="1" fill="remove"/>
                                        <p:tgtEl>
                                          <p:spTgt spid="54"/>
                                        </p:tgtEl>
                                        <p:attrNameLst>
                                          <p:attrName>fill.on</p:attrName>
                                        </p:attrNameLst>
                                      </p:cBhvr>
                                      <p:to>
                                        <p:strVal val="true"/>
                                      </p:to>
                                    </p:set>
                                  </p:childTnLst>
                                </p:cTn>
                              </p:par>
                              <p:par>
                                <p:cTn id="10" presetID="27" presetClass="emph" presetSubtype="0" fill="remove" grpId="0" nodeType="withEffect">
                                  <p:stCondLst>
                                    <p:cond delay="0"/>
                                  </p:stCondLst>
                                  <p:childTnLst>
                                    <p:animClr clrSpc="rgb" dir="cw">
                                      <p:cBhvr override="childStyle">
                                        <p:cTn id="11" dur="250" autoRev="1" fill="remove"/>
                                        <p:tgtEl>
                                          <p:spTgt spid="53"/>
                                        </p:tgtEl>
                                        <p:attrNameLst>
                                          <p:attrName>style.color</p:attrName>
                                        </p:attrNameLst>
                                      </p:cBhvr>
                                      <p:to>
                                        <a:schemeClr val="bg1"/>
                                      </p:to>
                                    </p:animClr>
                                    <p:animClr clrSpc="rgb" dir="cw">
                                      <p:cBhvr>
                                        <p:cTn id="12" dur="250" autoRev="1" fill="remove"/>
                                        <p:tgtEl>
                                          <p:spTgt spid="53"/>
                                        </p:tgtEl>
                                        <p:attrNameLst>
                                          <p:attrName>fillcolor</p:attrName>
                                        </p:attrNameLst>
                                      </p:cBhvr>
                                      <p:to>
                                        <a:schemeClr val="bg1"/>
                                      </p:to>
                                    </p:animClr>
                                    <p:set>
                                      <p:cBhvr>
                                        <p:cTn id="13" dur="250" autoRev="1" fill="remove"/>
                                        <p:tgtEl>
                                          <p:spTgt spid="53"/>
                                        </p:tgtEl>
                                        <p:attrNameLst>
                                          <p:attrName>fill.type</p:attrName>
                                        </p:attrNameLst>
                                      </p:cBhvr>
                                      <p:to>
                                        <p:strVal val="solid"/>
                                      </p:to>
                                    </p:set>
                                    <p:set>
                                      <p:cBhvr>
                                        <p:cTn id="14" dur="250" autoRev="1" fill="remove"/>
                                        <p:tgtEl>
                                          <p:spTgt spid="53"/>
                                        </p:tgtEl>
                                        <p:attrNameLst>
                                          <p:attrName>fill.on</p:attrName>
                                        </p:attrNameLst>
                                      </p:cBhvr>
                                      <p:to>
                                        <p:strVal val="true"/>
                                      </p:to>
                                    </p:set>
                                  </p:childTnLst>
                                </p:cTn>
                              </p:par>
                              <p:par>
                                <p:cTn id="15" presetID="27" presetClass="emph" presetSubtype="0" fill="remove" grpId="0" nodeType="withEffect">
                                  <p:stCondLst>
                                    <p:cond delay="0"/>
                                  </p:stCondLst>
                                  <p:childTnLst>
                                    <p:animClr clrSpc="rgb" dir="cw">
                                      <p:cBhvr override="childStyle">
                                        <p:cTn id="16" dur="250" autoRev="1" fill="remove"/>
                                        <p:tgtEl>
                                          <p:spTgt spid="52"/>
                                        </p:tgtEl>
                                        <p:attrNameLst>
                                          <p:attrName>style.color</p:attrName>
                                        </p:attrNameLst>
                                      </p:cBhvr>
                                      <p:to>
                                        <a:schemeClr val="bg1"/>
                                      </p:to>
                                    </p:animClr>
                                    <p:animClr clrSpc="rgb" dir="cw">
                                      <p:cBhvr>
                                        <p:cTn id="17" dur="250" autoRev="1" fill="remove"/>
                                        <p:tgtEl>
                                          <p:spTgt spid="52"/>
                                        </p:tgtEl>
                                        <p:attrNameLst>
                                          <p:attrName>fillcolor</p:attrName>
                                        </p:attrNameLst>
                                      </p:cBhvr>
                                      <p:to>
                                        <a:schemeClr val="bg1"/>
                                      </p:to>
                                    </p:animClr>
                                    <p:set>
                                      <p:cBhvr>
                                        <p:cTn id="18" dur="250" autoRev="1" fill="remove"/>
                                        <p:tgtEl>
                                          <p:spTgt spid="52"/>
                                        </p:tgtEl>
                                        <p:attrNameLst>
                                          <p:attrName>fill.type</p:attrName>
                                        </p:attrNameLst>
                                      </p:cBhvr>
                                      <p:to>
                                        <p:strVal val="solid"/>
                                      </p:to>
                                    </p:set>
                                    <p:set>
                                      <p:cBhvr>
                                        <p:cTn id="19" dur="250" autoRev="1" fill="remove"/>
                                        <p:tgtEl>
                                          <p:spTgt spid="52"/>
                                        </p:tgtEl>
                                        <p:attrNameLst>
                                          <p:attrName>fill.on</p:attrName>
                                        </p:attrNameLst>
                                      </p:cBhvr>
                                      <p:to>
                                        <p:strVal val="true"/>
                                      </p:to>
                                    </p:set>
                                  </p:childTnLst>
                                </p:cTn>
                              </p:par>
                              <p:par>
                                <p:cTn id="20" presetID="27" presetClass="emph" presetSubtype="0" fill="remove" grpId="0" nodeType="withEffect">
                                  <p:stCondLst>
                                    <p:cond delay="0"/>
                                  </p:stCondLst>
                                  <p:childTnLst>
                                    <p:animClr clrSpc="rgb" dir="cw">
                                      <p:cBhvr override="childStyle">
                                        <p:cTn id="21" dur="250" autoRev="1" fill="remove"/>
                                        <p:tgtEl>
                                          <p:spTgt spid="51"/>
                                        </p:tgtEl>
                                        <p:attrNameLst>
                                          <p:attrName>style.color</p:attrName>
                                        </p:attrNameLst>
                                      </p:cBhvr>
                                      <p:to>
                                        <a:schemeClr val="bg1"/>
                                      </p:to>
                                    </p:animClr>
                                    <p:animClr clrSpc="rgb" dir="cw">
                                      <p:cBhvr>
                                        <p:cTn id="22" dur="250" autoRev="1" fill="remove"/>
                                        <p:tgtEl>
                                          <p:spTgt spid="51"/>
                                        </p:tgtEl>
                                        <p:attrNameLst>
                                          <p:attrName>fillcolor</p:attrName>
                                        </p:attrNameLst>
                                      </p:cBhvr>
                                      <p:to>
                                        <a:schemeClr val="bg1"/>
                                      </p:to>
                                    </p:animClr>
                                    <p:set>
                                      <p:cBhvr>
                                        <p:cTn id="23" dur="250" autoRev="1" fill="remove"/>
                                        <p:tgtEl>
                                          <p:spTgt spid="51"/>
                                        </p:tgtEl>
                                        <p:attrNameLst>
                                          <p:attrName>fill.type</p:attrName>
                                        </p:attrNameLst>
                                      </p:cBhvr>
                                      <p:to>
                                        <p:strVal val="solid"/>
                                      </p:to>
                                    </p:set>
                                    <p:set>
                                      <p:cBhvr>
                                        <p:cTn id="24" dur="250" autoRev="1" fill="remove"/>
                                        <p:tgtEl>
                                          <p:spTgt spid="51"/>
                                        </p:tgtEl>
                                        <p:attrNameLst>
                                          <p:attrName>fill.on</p:attrName>
                                        </p:attrNameLst>
                                      </p:cBhvr>
                                      <p:to>
                                        <p:strVal val="true"/>
                                      </p:to>
                                    </p:set>
                                  </p:childTnLst>
                                </p:cTn>
                              </p:par>
                            </p:childTnLst>
                          </p:cTn>
                        </p:par>
                      </p:childTnLst>
                    </p:cTn>
                  </p:par>
                  <p:par>
                    <p:cTn id="25" fill="hold">
                      <p:stCondLst>
                        <p:cond delay="indefinite"/>
                      </p:stCondLst>
                      <p:childTnLst>
                        <p:par>
                          <p:cTn id="26" fill="hold">
                            <p:stCondLst>
                              <p:cond delay="0"/>
                            </p:stCondLst>
                            <p:childTnLst>
                              <p:par>
                                <p:cTn id="27" presetID="42" presetClass="path" presetSubtype="0" accel="50000" decel="50000" fill="hold" grpId="0" nodeType="clickEffect">
                                  <p:stCondLst>
                                    <p:cond delay="0"/>
                                  </p:stCondLst>
                                  <p:childTnLst>
                                    <p:animMotion origin="layout" path="M 1.04167E-6 -3.7037E-7 L 0.8582 -0.00347 " pathEditMode="relative" rAng="0" ptsTypes="AA">
                                      <p:cBhvr>
                                        <p:cTn id="28" dur="2000" fill="hold"/>
                                        <p:tgtEl>
                                          <p:spTgt spid="72"/>
                                        </p:tgtEl>
                                        <p:attrNameLst>
                                          <p:attrName>ppt_x</p:attrName>
                                          <p:attrName>ppt_y</p:attrName>
                                        </p:attrNameLst>
                                      </p:cBhvr>
                                      <p:rCtr x="42904" y="-185"/>
                                    </p:animMotion>
                                  </p:childTnLst>
                                </p:cTn>
                              </p:par>
                              <p:par>
                                <p:cTn id="29" presetID="22" presetClass="entr" presetSubtype="8" fill="hold" grpId="0" nodeType="withEffect">
                                  <p:stCondLst>
                                    <p:cond delay="750"/>
                                  </p:stCondLst>
                                  <p:childTnLst>
                                    <p:set>
                                      <p:cBhvr>
                                        <p:cTn id="30" dur="1" fill="hold">
                                          <p:stCondLst>
                                            <p:cond delay="0"/>
                                          </p:stCondLst>
                                        </p:cTn>
                                        <p:tgtEl>
                                          <p:spTgt spid="73"/>
                                        </p:tgtEl>
                                        <p:attrNameLst>
                                          <p:attrName>style.visibility</p:attrName>
                                        </p:attrNameLst>
                                      </p:cBhvr>
                                      <p:to>
                                        <p:strVal val="visible"/>
                                      </p:to>
                                    </p:set>
                                    <p:animEffect transition="in" filter="wipe(left)">
                                      <p:cBhvr>
                                        <p:cTn id="31" dur="14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animBg="1"/>
      <p:bldP spid="53" grpId="0" animBg="1"/>
      <p:bldP spid="54" grpId="0" animBg="1"/>
      <p:bldP spid="72" grpId="0" animBg="1"/>
      <p:bldP spid="73"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Top Corners Snipped 48">
            <a:extLst>
              <a:ext uri="{FF2B5EF4-FFF2-40B4-BE49-F238E27FC236}">
                <a16:creationId xmlns:a16="http://schemas.microsoft.com/office/drawing/2014/main" id="{8B4F6391-D05A-49EE-B8A4-85B6E1B30948}"/>
              </a:ext>
            </a:extLst>
          </p:cNvPr>
          <p:cNvSpPr/>
          <p:nvPr/>
        </p:nvSpPr>
        <p:spPr>
          <a:xfrm rot="16200000">
            <a:off x="7639751" y="5600577"/>
            <a:ext cx="1140028" cy="674676"/>
          </a:xfrm>
          <a:prstGeom prst="snip2SameRect">
            <a:avLst>
              <a:gd name="adj1" fmla="val 16667"/>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Objective 4</a:t>
            </a:r>
          </a:p>
        </p:txBody>
      </p:sp>
      <p:sp>
        <p:nvSpPr>
          <p:cNvPr id="3" name="Content Placeholder 2">
            <a:extLst>
              <a:ext uri="{FF2B5EF4-FFF2-40B4-BE49-F238E27FC236}">
                <a16:creationId xmlns:a16="http://schemas.microsoft.com/office/drawing/2014/main" id="{DC63F204-0172-4748-99A4-E9A0B0F56DB2}"/>
              </a:ext>
            </a:extLst>
          </p:cNvPr>
          <p:cNvSpPr>
            <a:spLocks noGrp="1"/>
          </p:cNvSpPr>
          <p:nvPr>
            <p:ph idx="1"/>
          </p:nvPr>
        </p:nvSpPr>
        <p:spPr>
          <a:xfrm>
            <a:off x="562429" y="1622425"/>
            <a:ext cx="10515600" cy="1140030"/>
          </a:xfrm>
        </p:spPr>
        <p:txBody>
          <a:bodyPr/>
          <a:lstStyle/>
          <a:p>
            <a:r>
              <a:rPr lang="en-ZA" sz="3200" dirty="0"/>
              <a:t>4) Investigate the influence </a:t>
            </a:r>
            <a:r>
              <a:rPr lang="en-ZA" sz="3200" b="1" dirty="0">
                <a:solidFill>
                  <a:srgbClr val="FF0000"/>
                </a:solidFill>
              </a:rPr>
              <a:t>impermeant anions </a:t>
            </a:r>
            <a:r>
              <a:rPr lang="en-ZA" sz="3200" dirty="0"/>
              <a:t>have on information processing (</a:t>
            </a:r>
            <a:r>
              <a:rPr lang="en-ZA" sz="3200" b="1" dirty="0">
                <a:solidFill>
                  <a:srgbClr val="FF0000"/>
                </a:solidFill>
              </a:rPr>
              <a:t>action potential generation</a:t>
            </a:r>
            <a:r>
              <a:rPr lang="en-ZA" sz="3200" dirty="0"/>
              <a:t>)</a:t>
            </a:r>
            <a:endParaRPr lang="en-ZA" dirty="0"/>
          </a:p>
        </p:txBody>
      </p:sp>
      <p:grpSp>
        <p:nvGrpSpPr>
          <p:cNvPr id="22" name="Group 21">
            <a:extLst>
              <a:ext uri="{FF2B5EF4-FFF2-40B4-BE49-F238E27FC236}">
                <a16:creationId xmlns:a16="http://schemas.microsoft.com/office/drawing/2014/main" id="{67C09E78-C7F7-4765-B328-349A59B0D08A}"/>
              </a:ext>
            </a:extLst>
          </p:cNvPr>
          <p:cNvGrpSpPr/>
          <p:nvPr/>
        </p:nvGrpSpPr>
        <p:grpSpPr>
          <a:xfrm>
            <a:off x="374686" y="5235575"/>
            <a:ext cx="7794399" cy="1349575"/>
            <a:chOff x="4201162" y="4938000"/>
            <a:chExt cx="7794399" cy="1751018"/>
          </a:xfrm>
        </p:grpSpPr>
        <p:sp>
          <p:nvSpPr>
            <p:cNvPr id="24" name="Rectangle: Rounded Corners 23">
              <a:extLst>
                <a:ext uri="{FF2B5EF4-FFF2-40B4-BE49-F238E27FC236}">
                  <a16:creationId xmlns:a16="http://schemas.microsoft.com/office/drawing/2014/main" id="{75B25489-DBCB-423D-B98A-66AC6807BCFA}"/>
                </a:ext>
              </a:extLst>
            </p:cNvPr>
            <p:cNvSpPr/>
            <p:nvPr/>
          </p:nvSpPr>
          <p:spPr>
            <a:xfrm>
              <a:off x="4201162" y="5440254"/>
              <a:ext cx="1688034" cy="621561"/>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5" name="Rectangle: Rounded Corners 24">
              <a:extLst>
                <a:ext uri="{FF2B5EF4-FFF2-40B4-BE49-F238E27FC236}">
                  <a16:creationId xmlns:a16="http://schemas.microsoft.com/office/drawing/2014/main" id="{788BD39F-68A6-46B7-A2B4-E7EF60B4EB38}"/>
                </a:ext>
              </a:extLst>
            </p:cNvPr>
            <p:cNvSpPr/>
            <p:nvPr/>
          </p:nvSpPr>
          <p:spPr>
            <a:xfrm>
              <a:off x="6143693" y="5431348"/>
              <a:ext cx="1688034" cy="63046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9" name="Rectangle 28">
              <a:extLst>
                <a:ext uri="{FF2B5EF4-FFF2-40B4-BE49-F238E27FC236}">
                  <a16:creationId xmlns:a16="http://schemas.microsoft.com/office/drawing/2014/main" id="{B7B95384-269F-4B91-A15A-1E735C3582EC}"/>
                </a:ext>
              </a:extLst>
            </p:cNvPr>
            <p:cNvSpPr/>
            <p:nvPr/>
          </p:nvSpPr>
          <p:spPr>
            <a:xfrm>
              <a:off x="5889196" y="5703039"/>
              <a:ext cx="240074" cy="12382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30" name="Rectangle 29">
              <a:extLst>
                <a:ext uri="{FF2B5EF4-FFF2-40B4-BE49-F238E27FC236}">
                  <a16:creationId xmlns:a16="http://schemas.microsoft.com/office/drawing/2014/main" id="{F2EB7D49-82E7-493F-AA4E-0040E1F4B40B}"/>
                </a:ext>
              </a:extLst>
            </p:cNvPr>
            <p:cNvSpPr/>
            <p:nvPr/>
          </p:nvSpPr>
          <p:spPr>
            <a:xfrm>
              <a:off x="7855442" y="5710833"/>
              <a:ext cx="332005" cy="1026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31" name="Rectangle: Rounded Corners 30">
              <a:extLst>
                <a:ext uri="{FF2B5EF4-FFF2-40B4-BE49-F238E27FC236}">
                  <a16:creationId xmlns:a16="http://schemas.microsoft.com/office/drawing/2014/main" id="{11966DF8-2202-4A92-A14D-1F43CB2D982E}"/>
                </a:ext>
              </a:extLst>
            </p:cNvPr>
            <p:cNvSpPr/>
            <p:nvPr/>
          </p:nvSpPr>
          <p:spPr>
            <a:xfrm>
              <a:off x="8211162" y="5440219"/>
              <a:ext cx="1688034" cy="63046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32" name="Rectangle 31">
              <a:extLst>
                <a:ext uri="{FF2B5EF4-FFF2-40B4-BE49-F238E27FC236}">
                  <a16:creationId xmlns:a16="http://schemas.microsoft.com/office/drawing/2014/main" id="{0AE70AC8-34F8-4940-B369-A159A0147A4A}"/>
                </a:ext>
              </a:extLst>
            </p:cNvPr>
            <p:cNvSpPr/>
            <p:nvPr/>
          </p:nvSpPr>
          <p:spPr>
            <a:xfrm>
              <a:off x="9904473" y="5746581"/>
              <a:ext cx="332005" cy="1026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33" name="Oval 32">
              <a:extLst>
                <a:ext uri="{FF2B5EF4-FFF2-40B4-BE49-F238E27FC236}">
                  <a16:creationId xmlns:a16="http://schemas.microsoft.com/office/drawing/2014/main" id="{52AC5756-BCDF-49BF-8083-45ECCE8C458F}"/>
                </a:ext>
              </a:extLst>
            </p:cNvPr>
            <p:cNvSpPr/>
            <p:nvPr/>
          </p:nvSpPr>
          <p:spPr>
            <a:xfrm>
              <a:off x="10254916" y="4938000"/>
              <a:ext cx="1740645" cy="1751018"/>
            </a:xfrm>
            <a:prstGeom prst="ellipse">
              <a:avLst/>
            </a:prstGeom>
            <a:solidFill>
              <a:srgbClr val="5B9BD5"/>
            </a:solidFill>
            <a:ln w="381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34" name="Oval 33">
              <a:extLst>
                <a:ext uri="{FF2B5EF4-FFF2-40B4-BE49-F238E27FC236}">
                  <a16:creationId xmlns:a16="http://schemas.microsoft.com/office/drawing/2014/main" id="{DBC04860-615A-4C63-A44F-0B052775C767}"/>
                </a:ext>
              </a:extLst>
            </p:cNvPr>
            <p:cNvSpPr/>
            <p:nvPr/>
          </p:nvSpPr>
          <p:spPr>
            <a:xfrm>
              <a:off x="11148953" y="5870403"/>
              <a:ext cx="549950" cy="586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
        <p:nvSpPr>
          <p:cNvPr id="48" name="Rectangle 47">
            <a:extLst>
              <a:ext uri="{FF2B5EF4-FFF2-40B4-BE49-F238E27FC236}">
                <a16:creationId xmlns:a16="http://schemas.microsoft.com/office/drawing/2014/main" id="{EC7041C8-0277-465A-B4B1-66888AA711FC}"/>
              </a:ext>
            </a:extLst>
          </p:cNvPr>
          <p:cNvSpPr/>
          <p:nvPr/>
        </p:nvSpPr>
        <p:spPr>
          <a:xfrm>
            <a:off x="8394686" y="5626010"/>
            <a:ext cx="3150126" cy="726190"/>
          </a:xfrm>
          <a:prstGeom prst="rect">
            <a:avLst/>
          </a:prstGeom>
          <a:solidFill>
            <a:schemeClr val="accent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
        <p:nvSpPr>
          <p:cNvPr id="50" name="TextBox 49">
            <a:extLst>
              <a:ext uri="{FF2B5EF4-FFF2-40B4-BE49-F238E27FC236}">
                <a16:creationId xmlns:a16="http://schemas.microsoft.com/office/drawing/2014/main" id="{9B9D2A6F-95B3-4B72-BCBE-9EC15BC4A68A}"/>
              </a:ext>
            </a:extLst>
          </p:cNvPr>
          <p:cNvSpPr txBox="1"/>
          <p:nvPr/>
        </p:nvSpPr>
        <p:spPr>
          <a:xfrm>
            <a:off x="8169085" y="2894078"/>
            <a:ext cx="5125080" cy="461665"/>
          </a:xfrm>
          <a:prstGeom prst="rect">
            <a:avLst/>
          </a:prstGeom>
          <a:noFill/>
        </p:spPr>
        <p:txBody>
          <a:bodyPr wrap="square" rtlCol="0">
            <a:spAutoFit/>
          </a:bodyPr>
          <a:lstStyle/>
          <a:p>
            <a:r>
              <a:rPr lang="en-ZA" sz="2400" b="1" dirty="0">
                <a:highlight>
                  <a:srgbClr val="FFFF00"/>
                </a:highlight>
              </a:rPr>
              <a:t>*With impermeant anions</a:t>
            </a:r>
          </a:p>
        </p:txBody>
      </p:sp>
      <p:sp>
        <p:nvSpPr>
          <p:cNvPr id="42" name="Rectangle 41">
            <a:extLst>
              <a:ext uri="{FF2B5EF4-FFF2-40B4-BE49-F238E27FC236}">
                <a16:creationId xmlns:a16="http://schemas.microsoft.com/office/drawing/2014/main" id="{8CE5F2A7-2749-490F-9799-DCC992AB4C24}"/>
              </a:ext>
            </a:extLst>
          </p:cNvPr>
          <p:cNvSpPr/>
          <p:nvPr/>
        </p:nvSpPr>
        <p:spPr>
          <a:xfrm>
            <a:off x="9763225" y="3688944"/>
            <a:ext cx="986338" cy="1862048"/>
          </a:xfrm>
          <a:prstGeom prst="rect">
            <a:avLst/>
          </a:prstGeom>
          <a:noFill/>
        </p:spPr>
        <p:txBody>
          <a:bodyPr wrap="square" lIns="91440" tIns="45720" rIns="91440" bIns="45720">
            <a:spAutoFit/>
          </a:bodyPr>
          <a:lstStyle/>
          <a:p>
            <a:pPr algn="ctr"/>
            <a:r>
              <a:rPr lang="en-US" sz="11500" b="0" cap="none" spc="0" dirty="0">
                <a:ln w="0"/>
                <a:solidFill>
                  <a:srgbClr val="FF0000"/>
                </a:solidFill>
                <a:effectLst>
                  <a:outerShdw blurRad="38100" dist="19050" dir="2700000" algn="tl" rotWithShape="0">
                    <a:schemeClr val="dk1">
                      <a:alpha val="40000"/>
                    </a:schemeClr>
                  </a:outerShdw>
                </a:effectLst>
              </a:rPr>
              <a:t>?</a:t>
            </a:r>
          </a:p>
        </p:txBody>
      </p:sp>
      <p:sp>
        <p:nvSpPr>
          <p:cNvPr id="5" name="Plaque 4">
            <a:extLst>
              <a:ext uri="{FF2B5EF4-FFF2-40B4-BE49-F238E27FC236}">
                <a16:creationId xmlns:a16="http://schemas.microsoft.com/office/drawing/2014/main" id="{BC0D0E9E-CAEC-4EA6-8099-24CCDC437DEB}"/>
              </a:ext>
            </a:extLst>
          </p:cNvPr>
          <p:cNvSpPr/>
          <p:nvPr/>
        </p:nvSpPr>
        <p:spPr>
          <a:xfrm>
            <a:off x="767562" y="5677123"/>
            <a:ext cx="884572" cy="325477"/>
          </a:xfrm>
          <a:prstGeom prst="plaqu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800" b="1" dirty="0"/>
              <a:t>I -</a:t>
            </a:r>
          </a:p>
        </p:txBody>
      </p:sp>
      <p:sp>
        <p:nvSpPr>
          <p:cNvPr id="60" name="Plaque 59">
            <a:extLst>
              <a:ext uri="{FF2B5EF4-FFF2-40B4-BE49-F238E27FC236}">
                <a16:creationId xmlns:a16="http://schemas.microsoft.com/office/drawing/2014/main" id="{EE683770-BDE4-46DD-A793-8E095FEA5993}"/>
              </a:ext>
            </a:extLst>
          </p:cNvPr>
          <p:cNvSpPr/>
          <p:nvPr/>
        </p:nvSpPr>
        <p:spPr>
          <a:xfrm>
            <a:off x="2701286" y="5684958"/>
            <a:ext cx="884572" cy="325477"/>
          </a:xfrm>
          <a:prstGeom prst="plaqu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800" b="1" dirty="0"/>
              <a:t>I -</a:t>
            </a:r>
          </a:p>
        </p:txBody>
      </p:sp>
      <p:sp>
        <p:nvSpPr>
          <p:cNvPr id="61" name="Plaque 60">
            <a:extLst>
              <a:ext uri="{FF2B5EF4-FFF2-40B4-BE49-F238E27FC236}">
                <a16:creationId xmlns:a16="http://schemas.microsoft.com/office/drawing/2014/main" id="{3A89D8F5-A51C-4672-A8BD-959973009811}"/>
              </a:ext>
            </a:extLst>
          </p:cNvPr>
          <p:cNvSpPr/>
          <p:nvPr/>
        </p:nvSpPr>
        <p:spPr>
          <a:xfrm>
            <a:off x="4755081" y="5677123"/>
            <a:ext cx="884572" cy="325477"/>
          </a:xfrm>
          <a:prstGeom prst="plaqu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2800" b="1" dirty="0"/>
              <a:t>I -</a:t>
            </a:r>
          </a:p>
        </p:txBody>
      </p:sp>
      <p:cxnSp>
        <p:nvCxnSpPr>
          <p:cNvPr id="73" name="Straight Arrow Connector 72">
            <a:extLst>
              <a:ext uri="{FF2B5EF4-FFF2-40B4-BE49-F238E27FC236}">
                <a16:creationId xmlns:a16="http://schemas.microsoft.com/office/drawing/2014/main" id="{A0EF46F2-0742-4FBF-8FCB-3E98D9676B65}"/>
              </a:ext>
            </a:extLst>
          </p:cNvPr>
          <p:cNvCxnSpPr>
            <a:cxnSpLocks/>
          </p:cNvCxnSpPr>
          <p:nvPr/>
        </p:nvCxnSpPr>
        <p:spPr>
          <a:xfrm flipV="1">
            <a:off x="9289426" y="3429000"/>
            <a:ext cx="0" cy="1894549"/>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74" name="Straight Arrow Connector 73">
            <a:extLst>
              <a:ext uri="{FF2B5EF4-FFF2-40B4-BE49-F238E27FC236}">
                <a16:creationId xmlns:a16="http://schemas.microsoft.com/office/drawing/2014/main" id="{BFE6B07E-126A-414A-8EA8-3C55F2090774}"/>
              </a:ext>
            </a:extLst>
          </p:cNvPr>
          <p:cNvCxnSpPr>
            <a:cxnSpLocks/>
          </p:cNvCxnSpPr>
          <p:nvPr/>
        </p:nvCxnSpPr>
        <p:spPr>
          <a:xfrm>
            <a:off x="9289426" y="5323549"/>
            <a:ext cx="1998066" cy="0"/>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75" name="Lightning Bolt 74">
            <a:extLst>
              <a:ext uri="{FF2B5EF4-FFF2-40B4-BE49-F238E27FC236}">
                <a16:creationId xmlns:a16="http://schemas.microsoft.com/office/drawing/2014/main" id="{E5F6893B-087E-4C25-907C-934205D54E05}"/>
              </a:ext>
            </a:extLst>
          </p:cNvPr>
          <p:cNvSpPr/>
          <p:nvPr/>
        </p:nvSpPr>
        <p:spPr>
          <a:xfrm rot="17922981">
            <a:off x="504434" y="6161690"/>
            <a:ext cx="498571" cy="645313"/>
          </a:xfrm>
          <a:prstGeom prst="lightningBolt">
            <a:avLst/>
          </a:prstGeom>
          <a:solidFill>
            <a:srgbClr val="FFFF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6" name="TextBox 75">
            <a:extLst>
              <a:ext uri="{FF2B5EF4-FFF2-40B4-BE49-F238E27FC236}">
                <a16:creationId xmlns:a16="http://schemas.microsoft.com/office/drawing/2014/main" id="{5D887144-6B46-41D2-9DFE-A5B795FCC420}"/>
              </a:ext>
            </a:extLst>
          </p:cNvPr>
          <p:cNvSpPr txBox="1"/>
          <p:nvPr/>
        </p:nvSpPr>
        <p:spPr>
          <a:xfrm rot="16200000">
            <a:off x="8511442" y="4288325"/>
            <a:ext cx="986617" cy="400110"/>
          </a:xfrm>
          <a:prstGeom prst="rect">
            <a:avLst/>
          </a:prstGeom>
          <a:noFill/>
        </p:spPr>
        <p:txBody>
          <a:bodyPr wrap="none" rtlCol="0">
            <a:spAutoFit/>
          </a:bodyPr>
          <a:lstStyle/>
          <a:p>
            <a:r>
              <a:rPr lang="en-ZA" sz="2000" b="1" dirty="0"/>
              <a:t>Voltage</a:t>
            </a:r>
          </a:p>
        </p:txBody>
      </p:sp>
      <p:sp>
        <p:nvSpPr>
          <p:cNvPr id="77" name="TextBox 76">
            <a:extLst>
              <a:ext uri="{FF2B5EF4-FFF2-40B4-BE49-F238E27FC236}">
                <a16:creationId xmlns:a16="http://schemas.microsoft.com/office/drawing/2014/main" id="{D68EAD0F-541D-44AE-A824-16785F244CE6}"/>
              </a:ext>
            </a:extLst>
          </p:cNvPr>
          <p:cNvSpPr txBox="1"/>
          <p:nvPr/>
        </p:nvSpPr>
        <p:spPr>
          <a:xfrm>
            <a:off x="9874783" y="5300926"/>
            <a:ext cx="712054" cy="400110"/>
          </a:xfrm>
          <a:prstGeom prst="rect">
            <a:avLst/>
          </a:prstGeom>
          <a:noFill/>
        </p:spPr>
        <p:txBody>
          <a:bodyPr wrap="none" rtlCol="0">
            <a:spAutoFit/>
          </a:bodyPr>
          <a:lstStyle/>
          <a:p>
            <a:r>
              <a:rPr lang="en-ZA" sz="2000" b="1" dirty="0"/>
              <a:t>Time</a:t>
            </a:r>
          </a:p>
        </p:txBody>
      </p:sp>
      <p:sp>
        <p:nvSpPr>
          <p:cNvPr id="85" name="Lightning Bolt 84">
            <a:extLst>
              <a:ext uri="{FF2B5EF4-FFF2-40B4-BE49-F238E27FC236}">
                <a16:creationId xmlns:a16="http://schemas.microsoft.com/office/drawing/2014/main" id="{469DF648-7790-4DDF-B6CA-452BD708FF15}"/>
              </a:ext>
            </a:extLst>
          </p:cNvPr>
          <p:cNvSpPr/>
          <p:nvPr/>
        </p:nvSpPr>
        <p:spPr>
          <a:xfrm rot="1813625">
            <a:off x="531180" y="4777225"/>
            <a:ext cx="498571" cy="645313"/>
          </a:xfrm>
          <a:prstGeom prst="lightningBolt">
            <a:avLst/>
          </a:prstGeom>
          <a:solidFill>
            <a:srgbClr val="FFFF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6" name="Lightning Bolt 85">
            <a:extLst>
              <a:ext uri="{FF2B5EF4-FFF2-40B4-BE49-F238E27FC236}">
                <a16:creationId xmlns:a16="http://schemas.microsoft.com/office/drawing/2014/main" id="{EA847162-21BE-413F-B09E-EC38ED854336}"/>
              </a:ext>
            </a:extLst>
          </p:cNvPr>
          <p:cNvSpPr/>
          <p:nvPr/>
        </p:nvSpPr>
        <p:spPr>
          <a:xfrm rot="1813625">
            <a:off x="847310" y="4793870"/>
            <a:ext cx="498571" cy="645313"/>
          </a:xfrm>
          <a:prstGeom prst="lightningBolt">
            <a:avLst/>
          </a:prstGeom>
          <a:solidFill>
            <a:srgbClr val="FFFF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7" name="Lightning Bolt 86">
            <a:extLst>
              <a:ext uri="{FF2B5EF4-FFF2-40B4-BE49-F238E27FC236}">
                <a16:creationId xmlns:a16="http://schemas.microsoft.com/office/drawing/2014/main" id="{56CA7A74-9975-4FC5-984A-CAB080A0DF1B}"/>
              </a:ext>
            </a:extLst>
          </p:cNvPr>
          <p:cNvSpPr/>
          <p:nvPr/>
        </p:nvSpPr>
        <p:spPr>
          <a:xfrm rot="1813625">
            <a:off x="1161523" y="4778291"/>
            <a:ext cx="498571" cy="645313"/>
          </a:xfrm>
          <a:prstGeom prst="lightningBolt">
            <a:avLst/>
          </a:prstGeom>
          <a:solidFill>
            <a:srgbClr val="FFFF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8" name="Plus Sign 87">
            <a:extLst>
              <a:ext uri="{FF2B5EF4-FFF2-40B4-BE49-F238E27FC236}">
                <a16:creationId xmlns:a16="http://schemas.microsoft.com/office/drawing/2014/main" id="{FA0A9153-EDA8-4B8A-BDCD-C1897255AD30}"/>
              </a:ext>
            </a:extLst>
          </p:cNvPr>
          <p:cNvSpPr/>
          <p:nvPr/>
        </p:nvSpPr>
        <p:spPr>
          <a:xfrm>
            <a:off x="903611" y="4315022"/>
            <a:ext cx="415228" cy="497226"/>
          </a:xfrm>
          <a:prstGeom prst="mathPlus">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9" name="Plus Sign 88">
            <a:extLst>
              <a:ext uri="{FF2B5EF4-FFF2-40B4-BE49-F238E27FC236}">
                <a16:creationId xmlns:a16="http://schemas.microsoft.com/office/drawing/2014/main" id="{84610914-EFC9-4976-99D0-835C5E827186}"/>
              </a:ext>
            </a:extLst>
          </p:cNvPr>
          <p:cNvSpPr/>
          <p:nvPr/>
        </p:nvSpPr>
        <p:spPr>
          <a:xfrm>
            <a:off x="581180" y="4307232"/>
            <a:ext cx="415228" cy="497226"/>
          </a:xfrm>
          <a:prstGeom prst="mathPlus">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0" name="Plus Sign 89">
            <a:extLst>
              <a:ext uri="{FF2B5EF4-FFF2-40B4-BE49-F238E27FC236}">
                <a16:creationId xmlns:a16="http://schemas.microsoft.com/office/drawing/2014/main" id="{B9808300-8BC0-4344-B69A-EA55A5CEA9EF}"/>
              </a:ext>
            </a:extLst>
          </p:cNvPr>
          <p:cNvSpPr/>
          <p:nvPr/>
        </p:nvSpPr>
        <p:spPr>
          <a:xfrm>
            <a:off x="1222554" y="4315022"/>
            <a:ext cx="415228" cy="497226"/>
          </a:xfrm>
          <a:prstGeom prst="mathPlus">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1" name="Plus Sign 90">
            <a:extLst>
              <a:ext uri="{FF2B5EF4-FFF2-40B4-BE49-F238E27FC236}">
                <a16:creationId xmlns:a16="http://schemas.microsoft.com/office/drawing/2014/main" id="{8CF0F96B-792E-4E97-A7B8-8F829F52F314}"/>
              </a:ext>
            </a:extLst>
          </p:cNvPr>
          <p:cNvSpPr/>
          <p:nvPr/>
        </p:nvSpPr>
        <p:spPr>
          <a:xfrm>
            <a:off x="258749" y="4303714"/>
            <a:ext cx="415228" cy="497226"/>
          </a:xfrm>
          <a:prstGeom prst="mathPlus">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2" name="Lightning Bolt 91">
            <a:extLst>
              <a:ext uri="{FF2B5EF4-FFF2-40B4-BE49-F238E27FC236}">
                <a16:creationId xmlns:a16="http://schemas.microsoft.com/office/drawing/2014/main" id="{5E94FC67-6225-4DDE-843B-080CD551CA72}"/>
              </a:ext>
            </a:extLst>
          </p:cNvPr>
          <p:cNvSpPr/>
          <p:nvPr/>
        </p:nvSpPr>
        <p:spPr>
          <a:xfrm rot="1813625">
            <a:off x="200340" y="4761375"/>
            <a:ext cx="498571" cy="645313"/>
          </a:xfrm>
          <a:prstGeom prst="lightningBolt">
            <a:avLst/>
          </a:prstGeom>
          <a:solidFill>
            <a:srgbClr val="FFFF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384020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04167E-6 -3.7037E-7 L 0.8582 -0.00347 " pathEditMode="relative" rAng="0" ptsTypes="AA">
                                      <p:cBhvr>
                                        <p:cTn id="6" dur="2000" fill="hold"/>
                                        <p:tgtEl>
                                          <p:spTgt spid="75"/>
                                        </p:tgtEl>
                                        <p:attrNameLst>
                                          <p:attrName>ppt_x</p:attrName>
                                          <p:attrName>ppt_y</p:attrName>
                                        </p:attrNameLst>
                                      </p:cBhvr>
                                      <p:rCtr x="42904" y="-185"/>
                                    </p:animMotion>
                                  </p:childTnLst>
                                </p:cTn>
                              </p:par>
                              <p:par>
                                <p:cTn id="7" presetID="10" presetClass="entr" presetSubtype="0" fill="hold" grpId="0" nodeType="withEffect">
                                  <p:stCondLst>
                                    <p:cond delay="1000"/>
                                  </p:stCondLst>
                                  <p:childTnLst>
                                    <p:set>
                                      <p:cBhvr>
                                        <p:cTn id="8" dur="1" fill="hold">
                                          <p:stCondLst>
                                            <p:cond delay="0"/>
                                          </p:stCondLst>
                                        </p:cTn>
                                        <p:tgtEl>
                                          <p:spTgt spid="42"/>
                                        </p:tgtEl>
                                        <p:attrNameLst>
                                          <p:attrName>style.visibility</p:attrName>
                                        </p:attrNameLst>
                                      </p:cBhvr>
                                      <p:to>
                                        <p:strVal val="visible"/>
                                      </p:to>
                                    </p:set>
                                    <p:animEffect transition="in" filter="fade">
                                      <p:cBhvr>
                                        <p:cTn id="9" dur="1000"/>
                                        <p:tgtEl>
                                          <p:spTgt spid="42"/>
                                        </p:tgtEl>
                                      </p:cBhvr>
                                    </p:animEffect>
                                  </p:childTnLst>
                                </p:cTn>
                              </p:par>
                            </p:childTnLst>
                          </p:cTn>
                        </p:par>
                      </p:childTnLst>
                    </p:cTn>
                  </p:par>
                  <p:par>
                    <p:cTn id="10" fill="hold">
                      <p:stCondLst>
                        <p:cond delay="indefinite"/>
                      </p:stCondLst>
                      <p:childTnLst>
                        <p:par>
                          <p:cTn id="11" fill="hold">
                            <p:stCondLst>
                              <p:cond delay="0"/>
                            </p:stCondLst>
                            <p:childTnLst>
                              <p:par>
                                <p:cTn id="12" presetID="27" presetClass="emph" presetSubtype="0" fill="remove" grpId="0" nodeType="clickEffect">
                                  <p:stCondLst>
                                    <p:cond delay="0"/>
                                  </p:stCondLst>
                                  <p:childTnLst>
                                    <p:animClr clrSpc="rgb" dir="cw">
                                      <p:cBhvr override="childStyle">
                                        <p:cTn id="13" dur="250" autoRev="1" fill="remove"/>
                                        <p:tgtEl>
                                          <p:spTgt spid="87"/>
                                        </p:tgtEl>
                                        <p:attrNameLst>
                                          <p:attrName>style.color</p:attrName>
                                        </p:attrNameLst>
                                      </p:cBhvr>
                                      <p:to>
                                        <a:schemeClr val="bg1"/>
                                      </p:to>
                                    </p:animClr>
                                    <p:animClr clrSpc="rgb" dir="cw">
                                      <p:cBhvr>
                                        <p:cTn id="14" dur="250" autoRev="1" fill="remove"/>
                                        <p:tgtEl>
                                          <p:spTgt spid="87"/>
                                        </p:tgtEl>
                                        <p:attrNameLst>
                                          <p:attrName>fillcolor</p:attrName>
                                        </p:attrNameLst>
                                      </p:cBhvr>
                                      <p:to>
                                        <a:schemeClr val="bg1"/>
                                      </p:to>
                                    </p:animClr>
                                    <p:set>
                                      <p:cBhvr>
                                        <p:cTn id="15" dur="250" autoRev="1" fill="remove"/>
                                        <p:tgtEl>
                                          <p:spTgt spid="87"/>
                                        </p:tgtEl>
                                        <p:attrNameLst>
                                          <p:attrName>fill.type</p:attrName>
                                        </p:attrNameLst>
                                      </p:cBhvr>
                                      <p:to>
                                        <p:strVal val="solid"/>
                                      </p:to>
                                    </p:set>
                                    <p:set>
                                      <p:cBhvr>
                                        <p:cTn id="16" dur="250" autoRev="1" fill="remove"/>
                                        <p:tgtEl>
                                          <p:spTgt spid="87"/>
                                        </p:tgtEl>
                                        <p:attrNameLst>
                                          <p:attrName>fill.on</p:attrName>
                                        </p:attrNameLst>
                                      </p:cBhvr>
                                      <p:to>
                                        <p:strVal val="true"/>
                                      </p:to>
                                    </p:set>
                                  </p:childTnLst>
                                </p:cTn>
                              </p:par>
                              <p:par>
                                <p:cTn id="17" presetID="27" presetClass="emph" presetSubtype="0" fill="remove" grpId="0" nodeType="withEffect">
                                  <p:stCondLst>
                                    <p:cond delay="0"/>
                                  </p:stCondLst>
                                  <p:childTnLst>
                                    <p:animClr clrSpc="rgb" dir="cw">
                                      <p:cBhvr override="childStyle">
                                        <p:cTn id="18" dur="250" autoRev="1" fill="remove"/>
                                        <p:tgtEl>
                                          <p:spTgt spid="86"/>
                                        </p:tgtEl>
                                        <p:attrNameLst>
                                          <p:attrName>style.color</p:attrName>
                                        </p:attrNameLst>
                                      </p:cBhvr>
                                      <p:to>
                                        <a:schemeClr val="bg1"/>
                                      </p:to>
                                    </p:animClr>
                                    <p:animClr clrSpc="rgb" dir="cw">
                                      <p:cBhvr>
                                        <p:cTn id="19" dur="250" autoRev="1" fill="remove"/>
                                        <p:tgtEl>
                                          <p:spTgt spid="86"/>
                                        </p:tgtEl>
                                        <p:attrNameLst>
                                          <p:attrName>fillcolor</p:attrName>
                                        </p:attrNameLst>
                                      </p:cBhvr>
                                      <p:to>
                                        <a:schemeClr val="bg1"/>
                                      </p:to>
                                    </p:animClr>
                                    <p:set>
                                      <p:cBhvr>
                                        <p:cTn id="20" dur="250" autoRev="1" fill="remove"/>
                                        <p:tgtEl>
                                          <p:spTgt spid="86"/>
                                        </p:tgtEl>
                                        <p:attrNameLst>
                                          <p:attrName>fill.type</p:attrName>
                                        </p:attrNameLst>
                                      </p:cBhvr>
                                      <p:to>
                                        <p:strVal val="solid"/>
                                      </p:to>
                                    </p:set>
                                    <p:set>
                                      <p:cBhvr>
                                        <p:cTn id="21" dur="250" autoRev="1" fill="remove"/>
                                        <p:tgtEl>
                                          <p:spTgt spid="86"/>
                                        </p:tgtEl>
                                        <p:attrNameLst>
                                          <p:attrName>fill.on</p:attrName>
                                        </p:attrNameLst>
                                      </p:cBhvr>
                                      <p:to>
                                        <p:strVal val="true"/>
                                      </p:to>
                                    </p:set>
                                  </p:childTnLst>
                                </p:cTn>
                              </p:par>
                              <p:par>
                                <p:cTn id="22" presetID="27" presetClass="emph" presetSubtype="0" fill="remove" grpId="0" nodeType="withEffect">
                                  <p:stCondLst>
                                    <p:cond delay="0"/>
                                  </p:stCondLst>
                                  <p:childTnLst>
                                    <p:animClr clrSpc="rgb" dir="cw">
                                      <p:cBhvr override="childStyle">
                                        <p:cTn id="23" dur="250" autoRev="1" fill="remove"/>
                                        <p:tgtEl>
                                          <p:spTgt spid="85"/>
                                        </p:tgtEl>
                                        <p:attrNameLst>
                                          <p:attrName>style.color</p:attrName>
                                        </p:attrNameLst>
                                      </p:cBhvr>
                                      <p:to>
                                        <a:schemeClr val="bg1"/>
                                      </p:to>
                                    </p:animClr>
                                    <p:animClr clrSpc="rgb" dir="cw">
                                      <p:cBhvr>
                                        <p:cTn id="24" dur="250" autoRev="1" fill="remove"/>
                                        <p:tgtEl>
                                          <p:spTgt spid="85"/>
                                        </p:tgtEl>
                                        <p:attrNameLst>
                                          <p:attrName>fillcolor</p:attrName>
                                        </p:attrNameLst>
                                      </p:cBhvr>
                                      <p:to>
                                        <a:schemeClr val="bg1"/>
                                      </p:to>
                                    </p:animClr>
                                    <p:set>
                                      <p:cBhvr>
                                        <p:cTn id="25" dur="250" autoRev="1" fill="remove"/>
                                        <p:tgtEl>
                                          <p:spTgt spid="85"/>
                                        </p:tgtEl>
                                        <p:attrNameLst>
                                          <p:attrName>fill.type</p:attrName>
                                        </p:attrNameLst>
                                      </p:cBhvr>
                                      <p:to>
                                        <p:strVal val="solid"/>
                                      </p:to>
                                    </p:set>
                                    <p:set>
                                      <p:cBhvr>
                                        <p:cTn id="26" dur="250" autoRev="1" fill="remove"/>
                                        <p:tgtEl>
                                          <p:spTgt spid="85"/>
                                        </p:tgtEl>
                                        <p:attrNameLst>
                                          <p:attrName>fill.on</p:attrName>
                                        </p:attrNameLst>
                                      </p:cBhvr>
                                      <p:to>
                                        <p:strVal val="true"/>
                                      </p:to>
                                    </p:set>
                                  </p:childTnLst>
                                </p:cTn>
                              </p:par>
                              <p:par>
                                <p:cTn id="27" presetID="27" presetClass="emph" presetSubtype="0" fill="remove" grpId="0" nodeType="withEffect">
                                  <p:stCondLst>
                                    <p:cond delay="0"/>
                                  </p:stCondLst>
                                  <p:childTnLst>
                                    <p:animClr clrSpc="rgb" dir="cw">
                                      <p:cBhvr override="childStyle">
                                        <p:cTn id="28" dur="250" autoRev="1" fill="remove"/>
                                        <p:tgtEl>
                                          <p:spTgt spid="92"/>
                                        </p:tgtEl>
                                        <p:attrNameLst>
                                          <p:attrName>style.color</p:attrName>
                                        </p:attrNameLst>
                                      </p:cBhvr>
                                      <p:to>
                                        <a:schemeClr val="bg1"/>
                                      </p:to>
                                    </p:animClr>
                                    <p:animClr clrSpc="rgb" dir="cw">
                                      <p:cBhvr>
                                        <p:cTn id="29" dur="250" autoRev="1" fill="remove"/>
                                        <p:tgtEl>
                                          <p:spTgt spid="92"/>
                                        </p:tgtEl>
                                        <p:attrNameLst>
                                          <p:attrName>fillcolor</p:attrName>
                                        </p:attrNameLst>
                                      </p:cBhvr>
                                      <p:to>
                                        <a:schemeClr val="bg1"/>
                                      </p:to>
                                    </p:animClr>
                                    <p:set>
                                      <p:cBhvr>
                                        <p:cTn id="30" dur="250" autoRev="1" fill="remove"/>
                                        <p:tgtEl>
                                          <p:spTgt spid="92"/>
                                        </p:tgtEl>
                                        <p:attrNameLst>
                                          <p:attrName>fill.type</p:attrName>
                                        </p:attrNameLst>
                                      </p:cBhvr>
                                      <p:to>
                                        <p:strVal val="solid"/>
                                      </p:to>
                                    </p:set>
                                    <p:set>
                                      <p:cBhvr>
                                        <p:cTn id="31" dur="250" autoRev="1" fill="remove"/>
                                        <p:tgtEl>
                                          <p:spTgt spid="92"/>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75" grpId="0" animBg="1"/>
      <p:bldP spid="85" grpId="0" animBg="1"/>
      <p:bldP spid="86" grpId="0" animBg="1"/>
      <p:bldP spid="87" grpId="0" animBg="1"/>
      <p:bldP spid="92"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Objective 5</a:t>
            </a:r>
          </a:p>
        </p:txBody>
      </p:sp>
      <p:sp>
        <p:nvSpPr>
          <p:cNvPr id="3" name="Content Placeholder 2">
            <a:extLst>
              <a:ext uri="{FF2B5EF4-FFF2-40B4-BE49-F238E27FC236}">
                <a16:creationId xmlns:a16="http://schemas.microsoft.com/office/drawing/2014/main" id="{DC63F204-0172-4748-99A4-E9A0B0F56DB2}"/>
              </a:ext>
            </a:extLst>
          </p:cNvPr>
          <p:cNvSpPr>
            <a:spLocks noGrp="1"/>
          </p:cNvSpPr>
          <p:nvPr>
            <p:ph idx="1"/>
          </p:nvPr>
        </p:nvSpPr>
        <p:spPr>
          <a:xfrm>
            <a:off x="711591" y="1701644"/>
            <a:ext cx="10515600" cy="1016049"/>
          </a:xfrm>
        </p:spPr>
        <p:txBody>
          <a:bodyPr/>
          <a:lstStyle/>
          <a:p>
            <a:r>
              <a:rPr lang="en-ZA" sz="3200" dirty="0"/>
              <a:t>5) Explore how any observed effects may be relevant to </a:t>
            </a:r>
            <a:r>
              <a:rPr lang="en-ZA" sz="3200" b="1" dirty="0">
                <a:solidFill>
                  <a:srgbClr val="FF0000"/>
                </a:solidFill>
              </a:rPr>
              <a:t>disease processes </a:t>
            </a:r>
          </a:p>
          <a:p>
            <a:pPr marL="457200" lvl="1" indent="0">
              <a:buNone/>
            </a:pPr>
            <a:endParaRPr lang="en-ZA" sz="2800" dirty="0"/>
          </a:p>
          <a:p>
            <a:pPr marL="0" indent="0">
              <a:buNone/>
            </a:pPr>
            <a:endParaRPr lang="en-ZA" b="1" dirty="0"/>
          </a:p>
          <a:p>
            <a:pPr marL="457200" lvl="1" indent="0">
              <a:buNone/>
            </a:pPr>
            <a:endParaRPr lang="en-ZA" dirty="0"/>
          </a:p>
        </p:txBody>
      </p:sp>
      <p:pic>
        <p:nvPicPr>
          <p:cNvPr id="4" name="Picture 3">
            <a:extLst>
              <a:ext uri="{FF2B5EF4-FFF2-40B4-BE49-F238E27FC236}">
                <a16:creationId xmlns:a16="http://schemas.microsoft.com/office/drawing/2014/main" id="{AD973FCC-C8F2-4D12-948B-500A507E2EA9}"/>
              </a:ext>
            </a:extLst>
          </p:cNvPr>
          <p:cNvPicPr>
            <a:picLocks noChangeAspect="1"/>
          </p:cNvPicPr>
          <p:nvPr/>
        </p:nvPicPr>
        <p:blipFill>
          <a:blip r:embed="rId3"/>
          <a:stretch>
            <a:fillRect/>
          </a:stretch>
        </p:blipFill>
        <p:spPr>
          <a:xfrm>
            <a:off x="680533" y="2734446"/>
            <a:ext cx="2579870" cy="3131782"/>
          </a:xfrm>
          <a:prstGeom prst="rect">
            <a:avLst/>
          </a:prstGeom>
        </p:spPr>
      </p:pic>
      <p:sp>
        <p:nvSpPr>
          <p:cNvPr id="5" name="TextBox 4">
            <a:extLst>
              <a:ext uri="{FF2B5EF4-FFF2-40B4-BE49-F238E27FC236}">
                <a16:creationId xmlns:a16="http://schemas.microsoft.com/office/drawing/2014/main" id="{27A89640-2E6B-47BC-8252-7D3021A02F0B}"/>
              </a:ext>
            </a:extLst>
          </p:cNvPr>
          <p:cNvSpPr txBox="1"/>
          <p:nvPr/>
        </p:nvSpPr>
        <p:spPr>
          <a:xfrm>
            <a:off x="711591" y="5882981"/>
            <a:ext cx="3123028" cy="830997"/>
          </a:xfrm>
          <a:prstGeom prst="rect">
            <a:avLst/>
          </a:prstGeom>
          <a:noFill/>
        </p:spPr>
        <p:txBody>
          <a:bodyPr wrap="square" rtlCol="0">
            <a:spAutoFit/>
          </a:bodyPr>
          <a:lstStyle/>
          <a:p>
            <a:r>
              <a:rPr lang="en-ZA" sz="2400" b="1" dirty="0"/>
              <a:t>Neurodegenerative disorders</a:t>
            </a:r>
          </a:p>
        </p:txBody>
      </p:sp>
      <p:pic>
        <p:nvPicPr>
          <p:cNvPr id="6" name="Picture 5">
            <a:extLst>
              <a:ext uri="{FF2B5EF4-FFF2-40B4-BE49-F238E27FC236}">
                <a16:creationId xmlns:a16="http://schemas.microsoft.com/office/drawing/2014/main" id="{620D78BB-FF85-4A6D-8437-05FD6A1EDA29}"/>
              </a:ext>
            </a:extLst>
          </p:cNvPr>
          <p:cNvPicPr>
            <a:picLocks noChangeAspect="1"/>
          </p:cNvPicPr>
          <p:nvPr/>
        </p:nvPicPr>
        <p:blipFill>
          <a:blip r:embed="rId4"/>
          <a:stretch>
            <a:fillRect/>
          </a:stretch>
        </p:blipFill>
        <p:spPr>
          <a:xfrm>
            <a:off x="4105061" y="3227414"/>
            <a:ext cx="3728659" cy="2195765"/>
          </a:xfrm>
          <a:prstGeom prst="rect">
            <a:avLst/>
          </a:prstGeom>
        </p:spPr>
      </p:pic>
      <p:pic>
        <p:nvPicPr>
          <p:cNvPr id="3074" name="Picture 2" descr="MultiBrief: The role of aquaporin-4 in cerebral edema and neuroinflammation">
            <a:extLst>
              <a:ext uri="{FF2B5EF4-FFF2-40B4-BE49-F238E27FC236}">
                <a16:creationId xmlns:a16="http://schemas.microsoft.com/office/drawing/2014/main" id="{E3A6F700-9B79-41A5-BE74-7946F60D058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72649" y="2734446"/>
            <a:ext cx="2347161" cy="313178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5D39ADC2-3DA5-4787-83D5-E3504CB19127}"/>
              </a:ext>
            </a:extLst>
          </p:cNvPr>
          <p:cNvSpPr txBox="1"/>
          <p:nvPr/>
        </p:nvSpPr>
        <p:spPr>
          <a:xfrm>
            <a:off x="5317586" y="5866228"/>
            <a:ext cx="1303607" cy="461665"/>
          </a:xfrm>
          <a:prstGeom prst="rect">
            <a:avLst/>
          </a:prstGeom>
          <a:noFill/>
        </p:spPr>
        <p:txBody>
          <a:bodyPr wrap="square" rtlCol="0">
            <a:spAutoFit/>
          </a:bodyPr>
          <a:lstStyle/>
          <a:p>
            <a:r>
              <a:rPr lang="en-ZA" sz="2400" b="1" dirty="0"/>
              <a:t>Seizures</a:t>
            </a:r>
          </a:p>
        </p:txBody>
      </p:sp>
      <p:sp>
        <p:nvSpPr>
          <p:cNvPr id="10" name="TextBox 9">
            <a:extLst>
              <a:ext uri="{FF2B5EF4-FFF2-40B4-BE49-F238E27FC236}">
                <a16:creationId xmlns:a16="http://schemas.microsoft.com/office/drawing/2014/main" id="{2FF3F8BE-CB72-4505-A36E-C71965E2EB55}"/>
              </a:ext>
            </a:extLst>
          </p:cNvPr>
          <p:cNvSpPr txBox="1"/>
          <p:nvPr/>
        </p:nvSpPr>
        <p:spPr>
          <a:xfrm>
            <a:off x="9060312" y="5918266"/>
            <a:ext cx="1303607" cy="830997"/>
          </a:xfrm>
          <a:prstGeom prst="rect">
            <a:avLst/>
          </a:prstGeom>
          <a:noFill/>
        </p:spPr>
        <p:txBody>
          <a:bodyPr wrap="square" rtlCol="0">
            <a:spAutoFit/>
          </a:bodyPr>
          <a:lstStyle/>
          <a:p>
            <a:r>
              <a:rPr lang="en-ZA" sz="2400" b="1" dirty="0"/>
              <a:t>Cerebral oedema</a:t>
            </a:r>
          </a:p>
        </p:txBody>
      </p:sp>
      <p:pic>
        <p:nvPicPr>
          <p:cNvPr id="11" name="Picture 10">
            <a:extLst>
              <a:ext uri="{FF2B5EF4-FFF2-40B4-BE49-F238E27FC236}">
                <a16:creationId xmlns:a16="http://schemas.microsoft.com/office/drawing/2014/main" id="{DD12B21E-9203-472F-A17A-1C9941CC267E}"/>
              </a:ext>
            </a:extLst>
          </p:cNvPr>
          <p:cNvPicPr>
            <a:picLocks noChangeAspect="1"/>
          </p:cNvPicPr>
          <p:nvPr/>
        </p:nvPicPr>
        <p:blipFill>
          <a:blip r:embed="rId6"/>
          <a:stretch>
            <a:fillRect/>
          </a:stretch>
        </p:blipFill>
        <p:spPr>
          <a:xfrm>
            <a:off x="3147163" y="3013501"/>
            <a:ext cx="957898" cy="830997"/>
          </a:xfrm>
          <a:prstGeom prst="rect">
            <a:avLst/>
          </a:prstGeom>
        </p:spPr>
      </p:pic>
    </p:spTree>
    <p:extLst>
      <p:ext uri="{BB962C8B-B14F-4D97-AF65-F5344CB8AC3E}">
        <p14:creationId xmlns:p14="http://schemas.microsoft.com/office/powerpoint/2010/main" val="19225380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Timeline</a:t>
            </a:r>
          </a:p>
        </p:txBody>
      </p:sp>
      <p:graphicFrame>
        <p:nvGraphicFramePr>
          <p:cNvPr id="6" name="Diagram 5">
            <a:extLst>
              <a:ext uri="{FF2B5EF4-FFF2-40B4-BE49-F238E27FC236}">
                <a16:creationId xmlns:a16="http://schemas.microsoft.com/office/drawing/2014/main" id="{86A406F8-FDB6-41ED-8C6A-45BD06AD59B3}"/>
              </a:ext>
            </a:extLst>
          </p:cNvPr>
          <p:cNvGraphicFramePr/>
          <p:nvPr>
            <p:extLst>
              <p:ext uri="{D42A27DB-BD31-4B8C-83A1-F6EECF244321}">
                <p14:modId xmlns:p14="http://schemas.microsoft.com/office/powerpoint/2010/main" val="615519649"/>
              </p:ext>
            </p:extLst>
          </p:nvPr>
        </p:nvGraphicFramePr>
        <p:xfrm>
          <a:off x="272955" y="1337481"/>
          <a:ext cx="11919045" cy="53740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5949320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Take away message</a:t>
            </a:r>
            <a:endParaRPr lang="en-ZA" b="1" dirty="0">
              <a:solidFill>
                <a:schemeClr val="bg1"/>
              </a:solidFill>
            </a:endParaRPr>
          </a:p>
        </p:txBody>
      </p:sp>
      <p:sp>
        <p:nvSpPr>
          <p:cNvPr id="5" name="TextBox 4">
            <a:extLst>
              <a:ext uri="{FF2B5EF4-FFF2-40B4-BE49-F238E27FC236}">
                <a16:creationId xmlns:a16="http://schemas.microsoft.com/office/drawing/2014/main" id="{2DE1DF4D-7C9C-44F3-B6A9-40410279A7AC}"/>
              </a:ext>
            </a:extLst>
          </p:cNvPr>
          <p:cNvSpPr txBox="1"/>
          <p:nvPr/>
        </p:nvSpPr>
        <p:spPr>
          <a:xfrm>
            <a:off x="639580" y="1630282"/>
            <a:ext cx="10912840" cy="5016758"/>
          </a:xfrm>
          <a:prstGeom prst="rect">
            <a:avLst/>
          </a:prstGeom>
          <a:noFill/>
        </p:spPr>
        <p:txBody>
          <a:bodyPr wrap="square" rtlCol="0">
            <a:spAutoFit/>
          </a:bodyPr>
          <a:lstStyle/>
          <a:p>
            <a:pPr marL="457200" indent="-457200">
              <a:buFont typeface="Arial" panose="020B0604020202020204" pitchFamily="34" charset="0"/>
              <a:buChar char="•"/>
            </a:pPr>
            <a:r>
              <a:rPr lang="en-ZA" sz="3200" dirty="0"/>
              <a:t>Computational models of neurons provide unique insights</a:t>
            </a:r>
          </a:p>
          <a:p>
            <a:endParaRPr lang="en-ZA" sz="3200" dirty="0"/>
          </a:p>
          <a:p>
            <a:pPr marL="457200" indent="-457200">
              <a:buFont typeface="Arial" panose="020B0604020202020204" pitchFamily="34" charset="0"/>
              <a:buChar char="•"/>
            </a:pPr>
            <a:r>
              <a:rPr lang="en-ZA" sz="3200" dirty="0"/>
              <a:t>Current models assume fixed resting membrane voltages (isopotentiality) and don’t account for impermeant anions</a:t>
            </a:r>
          </a:p>
          <a:p>
            <a:endParaRPr lang="en-ZA" sz="3200" dirty="0"/>
          </a:p>
          <a:p>
            <a:pPr marL="457200" indent="-457200">
              <a:buFont typeface="Arial" panose="020B0604020202020204" pitchFamily="34" charset="0"/>
              <a:buChar char="•"/>
            </a:pPr>
            <a:r>
              <a:rPr lang="en-ZA" sz="3200" dirty="0"/>
              <a:t>These limitations impact our understanding of normal and disease states</a:t>
            </a:r>
          </a:p>
          <a:p>
            <a:endParaRPr lang="en-ZA" sz="3200" dirty="0"/>
          </a:p>
          <a:p>
            <a:pPr marL="457200" indent="-457200">
              <a:buFont typeface="Arial" panose="020B0604020202020204" pitchFamily="34" charset="0"/>
              <a:buChar char="•"/>
            </a:pPr>
            <a:r>
              <a:rPr lang="en-ZA" sz="3200" dirty="0"/>
              <a:t>Electrodiffusion based models incorporating impermeant anions may help address this problem</a:t>
            </a:r>
            <a:endParaRPr lang="en-ZA" sz="2800" b="1" dirty="0"/>
          </a:p>
        </p:txBody>
      </p:sp>
    </p:spTree>
    <p:extLst>
      <p:ext uri="{BB962C8B-B14F-4D97-AF65-F5344CB8AC3E}">
        <p14:creationId xmlns:p14="http://schemas.microsoft.com/office/powerpoint/2010/main" val="4283451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animEffect transition="in" filter="fade">
                                      <p:cBhvr>
                                        <p:cTn id="17" dur="500"/>
                                        <p:tgtEl>
                                          <p:spTgt spid="5">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6" end="6"/>
                                            </p:txEl>
                                          </p:spTgt>
                                        </p:tgtEl>
                                        <p:attrNameLst>
                                          <p:attrName>style.visibility</p:attrName>
                                        </p:attrNameLst>
                                      </p:cBhvr>
                                      <p:to>
                                        <p:strVal val="visible"/>
                                      </p:to>
                                    </p:set>
                                    <p:animEffect transition="in" filter="fade">
                                      <p:cBhvr>
                                        <p:cTn id="22"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Computational Neuroscience</a:t>
            </a:r>
            <a:endParaRPr lang="en-ZA" b="1" dirty="0">
              <a:solidFill>
                <a:schemeClr val="bg1"/>
              </a:solidFill>
            </a:endParaRPr>
          </a:p>
        </p:txBody>
      </p:sp>
      <p:grpSp>
        <p:nvGrpSpPr>
          <p:cNvPr id="7" name="Group 6">
            <a:extLst>
              <a:ext uri="{FF2B5EF4-FFF2-40B4-BE49-F238E27FC236}">
                <a16:creationId xmlns:a16="http://schemas.microsoft.com/office/drawing/2014/main" id="{B7E742FC-D6D0-49B1-A3BA-D7FCD65F29E7}"/>
              </a:ext>
            </a:extLst>
          </p:cNvPr>
          <p:cNvGrpSpPr/>
          <p:nvPr/>
        </p:nvGrpSpPr>
        <p:grpSpPr>
          <a:xfrm>
            <a:off x="9656006" y="1263483"/>
            <a:ext cx="1803820" cy="5211795"/>
            <a:chOff x="7461446" y="1488567"/>
            <a:chExt cx="1803820" cy="5211795"/>
          </a:xfrm>
        </p:grpSpPr>
        <p:grpSp>
          <p:nvGrpSpPr>
            <p:cNvPr id="9" name="Group 8">
              <a:extLst>
                <a:ext uri="{FF2B5EF4-FFF2-40B4-BE49-F238E27FC236}">
                  <a16:creationId xmlns:a16="http://schemas.microsoft.com/office/drawing/2014/main" id="{3F396D10-7543-426B-A2FF-99C78AB7F5F3}"/>
                </a:ext>
              </a:extLst>
            </p:cNvPr>
            <p:cNvGrpSpPr/>
            <p:nvPr/>
          </p:nvGrpSpPr>
          <p:grpSpPr>
            <a:xfrm>
              <a:off x="7461446" y="1488567"/>
              <a:ext cx="1803820" cy="4548224"/>
              <a:chOff x="4768120" y="395465"/>
              <a:chExt cx="1797604" cy="4875886"/>
            </a:xfrm>
          </p:grpSpPr>
          <p:sp>
            <p:nvSpPr>
              <p:cNvPr id="10" name="Freeform: Shape 9">
                <a:extLst>
                  <a:ext uri="{FF2B5EF4-FFF2-40B4-BE49-F238E27FC236}">
                    <a16:creationId xmlns:a16="http://schemas.microsoft.com/office/drawing/2014/main" id="{964014CC-6909-4E5A-A7E0-E0F8FE2CFB9C}"/>
                  </a:ext>
                </a:extLst>
              </p:cNvPr>
              <p:cNvSpPr/>
              <p:nvPr/>
            </p:nvSpPr>
            <p:spPr>
              <a:xfrm>
                <a:off x="4768120" y="2237461"/>
                <a:ext cx="1797603" cy="1168442"/>
              </a:xfrm>
              <a:custGeom>
                <a:avLst/>
                <a:gdLst>
                  <a:gd name="connsiteX0" fmla="*/ 0 w 1797603"/>
                  <a:gd name="connsiteY0" fmla="*/ 194744 h 1168442"/>
                  <a:gd name="connsiteX1" fmla="*/ 194744 w 1797603"/>
                  <a:gd name="connsiteY1" fmla="*/ 0 h 1168442"/>
                  <a:gd name="connsiteX2" fmla="*/ 1602859 w 1797603"/>
                  <a:gd name="connsiteY2" fmla="*/ 0 h 1168442"/>
                  <a:gd name="connsiteX3" fmla="*/ 1797603 w 1797603"/>
                  <a:gd name="connsiteY3" fmla="*/ 194744 h 1168442"/>
                  <a:gd name="connsiteX4" fmla="*/ 1797603 w 1797603"/>
                  <a:gd name="connsiteY4" fmla="*/ 973698 h 1168442"/>
                  <a:gd name="connsiteX5" fmla="*/ 1602859 w 1797603"/>
                  <a:gd name="connsiteY5" fmla="*/ 1168442 h 1168442"/>
                  <a:gd name="connsiteX6" fmla="*/ 194744 w 1797603"/>
                  <a:gd name="connsiteY6" fmla="*/ 1168442 h 1168442"/>
                  <a:gd name="connsiteX7" fmla="*/ 0 w 1797603"/>
                  <a:gd name="connsiteY7" fmla="*/ 973698 h 1168442"/>
                  <a:gd name="connsiteX8" fmla="*/ 0 w 1797603"/>
                  <a:gd name="connsiteY8" fmla="*/ 194744 h 1168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7603" h="1168442">
                    <a:moveTo>
                      <a:pt x="0" y="194744"/>
                    </a:moveTo>
                    <a:cubicBezTo>
                      <a:pt x="0" y="87190"/>
                      <a:pt x="87190" y="0"/>
                      <a:pt x="194744" y="0"/>
                    </a:cubicBezTo>
                    <a:lnTo>
                      <a:pt x="1602859" y="0"/>
                    </a:lnTo>
                    <a:cubicBezTo>
                      <a:pt x="1710413" y="0"/>
                      <a:pt x="1797603" y="87190"/>
                      <a:pt x="1797603" y="194744"/>
                    </a:cubicBezTo>
                    <a:lnTo>
                      <a:pt x="1797603" y="973698"/>
                    </a:lnTo>
                    <a:cubicBezTo>
                      <a:pt x="1797603" y="1081252"/>
                      <a:pt x="1710413" y="1168442"/>
                      <a:pt x="1602859" y="1168442"/>
                    </a:cubicBezTo>
                    <a:lnTo>
                      <a:pt x="194744" y="1168442"/>
                    </a:lnTo>
                    <a:cubicBezTo>
                      <a:pt x="87190" y="1168442"/>
                      <a:pt x="0" y="1081252"/>
                      <a:pt x="0" y="973698"/>
                    </a:cubicBezTo>
                    <a:lnTo>
                      <a:pt x="0" y="194744"/>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59909" tIns="159909" rIns="159909" bIns="159909" numCol="1" spcCol="1270" anchor="ctr" anchorCtr="0">
                <a:noAutofit/>
              </a:bodyPr>
              <a:lstStyle/>
              <a:p>
                <a:pPr marL="0" lvl="0" indent="0" algn="ctr" defTabSz="1200150">
                  <a:lnSpc>
                    <a:spcPct val="90000"/>
                  </a:lnSpc>
                  <a:spcBef>
                    <a:spcPct val="0"/>
                  </a:spcBef>
                  <a:spcAft>
                    <a:spcPct val="35000"/>
                  </a:spcAft>
                  <a:buNone/>
                </a:pPr>
                <a:r>
                  <a:rPr lang="en-ZA" sz="2700" kern="1200" dirty="0"/>
                  <a:t>Processing</a:t>
                </a:r>
              </a:p>
            </p:txBody>
          </p:sp>
          <p:sp>
            <p:nvSpPr>
              <p:cNvPr id="12" name="Freeform: Shape 11">
                <a:extLst>
                  <a:ext uri="{FF2B5EF4-FFF2-40B4-BE49-F238E27FC236}">
                    <a16:creationId xmlns:a16="http://schemas.microsoft.com/office/drawing/2014/main" id="{842DB9CD-2963-4D4C-8ED3-91517175CAD6}"/>
                  </a:ext>
                </a:extLst>
              </p:cNvPr>
              <p:cNvSpPr/>
              <p:nvPr/>
            </p:nvSpPr>
            <p:spPr>
              <a:xfrm>
                <a:off x="4768120" y="4102909"/>
                <a:ext cx="1797603" cy="1168442"/>
              </a:xfrm>
              <a:custGeom>
                <a:avLst/>
                <a:gdLst>
                  <a:gd name="connsiteX0" fmla="*/ 0 w 1797603"/>
                  <a:gd name="connsiteY0" fmla="*/ 194744 h 1168442"/>
                  <a:gd name="connsiteX1" fmla="*/ 194744 w 1797603"/>
                  <a:gd name="connsiteY1" fmla="*/ 0 h 1168442"/>
                  <a:gd name="connsiteX2" fmla="*/ 1602859 w 1797603"/>
                  <a:gd name="connsiteY2" fmla="*/ 0 h 1168442"/>
                  <a:gd name="connsiteX3" fmla="*/ 1797603 w 1797603"/>
                  <a:gd name="connsiteY3" fmla="*/ 194744 h 1168442"/>
                  <a:gd name="connsiteX4" fmla="*/ 1797603 w 1797603"/>
                  <a:gd name="connsiteY4" fmla="*/ 973698 h 1168442"/>
                  <a:gd name="connsiteX5" fmla="*/ 1602859 w 1797603"/>
                  <a:gd name="connsiteY5" fmla="*/ 1168442 h 1168442"/>
                  <a:gd name="connsiteX6" fmla="*/ 194744 w 1797603"/>
                  <a:gd name="connsiteY6" fmla="*/ 1168442 h 1168442"/>
                  <a:gd name="connsiteX7" fmla="*/ 0 w 1797603"/>
                  <a:gd name="connsiteY7" fmla="*/ 973698 h 1168442"/>
                  <a:gd name="connsiteX8" fmla="*/ 0 w 1797603"/>
                  <a:gd name="connsiteY8" fmla="*/ 194744 h 1168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7603" h="1168442">
                    <a:moveTo>
                      <a:pt x="0" y="194744"/>
                    </a:moveTo>
                    <a:cubicBezTo>
                      <a:pt x="0" y="87190"/>
                      <a:pt x="87190" y="0"/>
                      <a:pt x="194744" y="0"/>
                    </a:cubicBezTo>
                    <a:lnTo>
                      <a:pt x="1602859" y="0"/>
                    </a:lnTo>
                    <a:cubicBezTo>
                      <a:pt x="1710413" y="0"/>
                      <a:pt x="1797603" y="87190"/>
                      <a:pt x="1797603" y="194744"/>
                    </a:cubicBezTo>
                    <a:lnTo>
                      <a:pt x="1797603" y="973698"/>
                    </a:lnTo>
                    <a:cubicBezTo>
                      <a:pt x="1797603" y="1081252"/>
                      <a:pt x="1710413" y="1168442"/>
                      <a:pt x="1602859" y="1168442"/>
                    </a:cubicBezTo>
                    <a:lnTo>
                      <a:pt x="194744" y="1168442"/>
                    </a:lnTo>
                    <a:cubicBezTo>
                      <a:pt x="87190" y="1168442"/>
                      <a:pt x="0" y="1081252"/>
                      <a:pt x="0" y="973698"/>
                    </a:cubicBezTo>
                    <a:lnTo>
                      <a:pt x="0" y="194744"/>
                    </a:lnTo>
                    <a:close/>
                  </a:path>
                </a:pathLst>
              </a:custGeom>
              <a:solidFill>
                <a:schemeClr val="accent2">
                  <a:lumMod val="75000"/>
                </a:schemeClr>
              </a:solidFill>
            </p:spPr>
            <p:style>
              <a:lnRef idx="2">
                <a:schemeClr val="lt1">
                  <a:hueOff val="0"/>
                  <a:satOff val="0"/>
                  <a:lumOff val="0"/>
                  <a:alphaOff val="0"/>
                </a:schemeClr>
              </a:lnRef>
              <a:fillRef idx="1">
                <a:schemeClr val="accent5">
                  <a:hueOff val="-3379271"/>
                  <a:satOff val="-8710"/>
                  <a:lumOff val="-5883"/>
                  <a:alphaOff val="0"/>
                </a:schemeClr>
              </a:fillRef>
              <a:effectRef idx="0">
                <a:schemeClr val="accent5">
                  <a:hueOff val="-3379271"/>
                  <a:satOff val="-8710"/>
                  <a:lumOff val="-5883"/>
                  <a:alphaOff val="0"/>
                </a:schemeClr>
              </a:effectRef>
              <a:fontRef idx="minor">
                <a:schemeClr val="lt1"/>
              </a:fontRef>
            </p:style>
            <p:txBody>
              <a:bodyPr spcFirstLastPara="0" vert="horz" wrap="square" lIns="159909" tIns="159909" rIns="159909" bIns="159909" numCol="1" spcCol="1270" anchor="ctr" anchorCtr="0">
                <a:noAutofit/>
              </a:bodyPr>
              <a:lstStyle/>
              <a:p>
                <a:pPr marL="0" lvl="0" indent="0" algn="ctr" defTabSz="1200150">
                  <a:lnSpc>
                    <a:spcPct val="90000"/>
                  </a:lnSpc>
                  <a:spcBef>
                    <a:spcPct val="0"/>
                  </a:spcBef>
                  <a:spcAft>
                    <a:spcPct val="35000"/>
                  </a:spcAft>
                  <a:buNone/>
                </a:pPr>
                <a:r>
                  <a:rPr lang="en-ZA" sz="2700" kern="1200" dirty="0"/>
                  <a:t>Output	</a:t>
                </a:r>
              </a:p>
            </p:txBody>
          </p:sp>
          <p:sp>
            <p:nvSpPr>
              <p:cNvPr id="14" name="Freeform: Shape 13">
                <a:extLst>
                  <a:ext uri="{FF2B5EF4-FFF2-40B4-BE49-F238E27FC236}">
                    <a16:creationId xmlns:a16="http://schemas.microsoft.com/office/drawing/2014/main" id="{5EFFC6EA-AE5D-435A-8058-8F15379C8FF6}"/>
                  </a:ext>
                </a:extLst>
              </p:cNvPr>
              <p:cNvSpPr/>
              <p:nvPr/>
            </p:nvSpPr>
            <p:spPr>
              <a:xfrm>
                <a:off x="4768121" y="395465"/>
                <a:ext cx="1797603" cy="1168442"/>
              </a:xfrm>
              <a:custGeom>
                <a:avLst/>
                <a:gdLst>
                  <a:gd name="connsiteX0" fmla="*/ 0 w 1797603"/>
                  <a:gd name="connsiteY0" fmla="*/ 194744 h 1168442"/>
                  <a:gd name="connsiteX1" fmla="*/ 194744 w 1797603"/>
                  <a:gd name="connsiteY1" fmla="*/ 0 h 1168442"/>
                  <a:gd name="connsiteX2" fmla="*/ 1602859 w 1797603"/>
                  <a:gd name="connsiteY2" fmla="*/ 0 h 1168442"/>
                  <a:gd name="connsiteX3" fmla="*/ 1797603 w 1797603"/>
                  <a:gd name="connsiteY3" fmla="*/ 194744 h 1168442"/>
                  <a:gd name="connsiteX4" fmla="*/ 1797603 w 1797603"/>
                  <a:gd name="connsiteY4" fmla="*/ 973698 h 1168442"/>
                  <a:gd name="connsiteX5" fmla="*/ 1602859 w 1797603"/>
                  <a:gd name="connsiteY5" fmla="*/ 1168442 h 1168442"/>
                  <a:gd name="connsiteX6" fmla="*/ 194744 w 1797603"/>
                  <a:gd name="connsiteY6" fmla="*/ 1168442 h 1168442"/>
                  <a:gd name="connsiteX7" fmla="*/ 0 w 1797603"/>
                  <a:gd name="connsiteY7" fmla="*/ 973698 h 1168442"/>
                  <a:gd name="connsiteX8" fmla="*/ 0 w 1797603"/>
                  <a:gd name="connsiteY8" fmla="*/ 194744 h 1168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7603" h="1168442">
                    <a:moveTo>
                      <a:pt x="0" y="194744"/>
                    </a:moveTo>
                    <a:cubicBezTo>
                      <a:pt x="0" y="87190"/>
                      <a:pt x="87190" y="0"/>
                      <a:pt x="194744" y="0"/>
                    </a:cubicBezTo>
                    <a:lnTo>
                      <a:pt x="1602859" y="0"/>
                    </a:lnTo>
                    <a:cubicBezTo>
                      <a:pt x="1710413" y="0"/>
                      <a:pt x="1797603" y="87190"/>
                      <a:pt x="1797603" y="194744"/>
                    </a:cubicBezTo>
                    <a:lnTo>
                      <a:pt x="1797603" y="973698"/>
                    </a:lnTo>
                    <a:cubicBezTo>
                      <a:pt x="1797603" y="1081252"/>
                      <a:pt x="1710413" y="1168442"/>
                      <a:pt x="1602859" y="1168442"/>
                    </a:cubicBezTo>
                    <a:lnTo>
                      <a:pt x="194744" y="1168442"/>
                    </a:lnTo>
                    <a:cubicBezTo>
                      <a:pt x="87190" y="1168442"/>
                      <a:pt x="0" y="1081252"/>
                      <a:pt x="0" y="973698"/>
                    </a:cubicBezTo>
                    <a:lnTo>
                      <a:pt x="0" y="194744"/>
                    </a:lnTo>
                    <a:close/>
                  </a:path>
                </a:pathLst>
              </a:custGeom>
            </p:spPr>
            <p:style>
              <a:lnRef idx="2">
                <a:schemeClr val="lt1">
                  <a:hueOff val="0"/>
                  <a:satOff val="0"/>
                  <a:lumOff val="0"/>
                  <a:alphaOff val="0"/>
                </a:schemeClr>
              </a:lnRef>
              <a:fillRef idx="1">
                <a:schemeClr val="accent5">
                  <a:hueOff val="-6758543"/>
                  <a:satOff val="-17419"/>
                  <a:lumOff val="-11765"/>
                  <a:alphaOff val="0"/>
                </a:schemeClr>
              </a:fillRef>
              <a:effectRef idx="0">
                <a:schemeClr val="accent5">
                  <a:hueOff val="-6758543"/>
                  <a:satOff val="-17419"/>
                  <a:lumOff val="-11765"/>
                  <a:alphaOff val="0"/>
                </a:schemeClr>
              </a:effectRef>
              <a:fontRef idx="minor">
                <a:schemeClr val="lt1"/>
              </a:fontRef>
            </p:style>
            <p:txBody>
              <a:bodyPr spcFirstLastPara="0" vert="horz" wrap="square" lIns="159909" tIns="159909" rIns="159909" bIns="159909" numCol="1" spcCol="1270" anchor="ctr" anchorCtr="0">
                <a:noAutofit/>
              </a:bodyPr>
              <a:lstStyle/>
              <a:p>
                <a:pPr marL="0" lvl="0" indent="0" algn="ctr" defTabSz="1200150">
                  <a:lnSpc>
                    <a:spcPct val="90000"/>
                  </a:lnSpc>
                  <a:spcBef>
                    <a:spcPct val="0"/>
                  </a:spcBef>
                  <a:spcAft>
                    <a:spcPct val="35000"/>
                  </a:spcAft>
                  <a:buNone/>
                </a:pPr>
                <a:r>
                  <a:rPr lang="en-ZA" sz="2700" kern="1200" dirty="0"/>
                  <a:t>Input</a:t>
                </a:r>
              </a:p>
            </p:txBody>
          </p:sp>
        </p:grpSp>
        <p:cxnSp>
          <p:nvCxnSpPr>
            <p:cNvPr id="4" name="Straight Arrow Connector 3">
              <a:extLst>
                <a:ext uri="{FF2B5EF4-FFF2-40B4-BE49-F238E27FC236}">
                  <a16:creationId xmlns:a16="http://schemas.microsoft.com/office/drawing/2014/main" id="{B3FC8E28-AFCA-4176-A10E-B422FD7A73EF}"/>
                </a:ext>
              </a:extLst>
            </p:cNvPr>
            <p:cNvCxnSpPr/>
            <p:nvPr/>
          </p:nvCxnSpPr>
          <p:spPr>
            <a:xfrm>
              <a:off x="8363356" y="2444733"/>
              <a:ext cx="0" cy="762047"/>
            </a:xfrm>
            <a:prstGeom prst="straightConnector1">
              <a:avLst/>
            </a:prstGeom>
            <a:ln w="38100">
              <a:solidFill>
                <a:srgbClr val="70AD47"/>
              </a:solidFill>
              <a:tailEnd type="triangle"/>
            </a:ln>
          </p:spPr>
          <p:style>
            <a:lnRef idx="1">
              <a:schemeClr val="accent6"/>
            </a:lnRef>
            <a:fillRef idx="0">
              <a:schemeClr val="accent6"/>
            </a:fillRef>
            <a:effectRef idx="0">
              <a:schemeClr val="accent6"/>
            </a:effectRef>
            <a:fontRef idx="minor">
              <a:schemeClr val="tx1"/>
            </a:fontRef>
          </p:style>
        </p:cxnSp>
        <p:cxnSp>
          <p:nvCxnSpPr>
            <p:cNvPr id="13" name="Straight Arrow Connector 12">
              <a:extLst>
                <a:ext uri="{FF2B5EF4-FFF2-40B4-BE49-F238E27FC236}">
                  <a16:creationId xmlns:a16="http://schemas.microsoft.com/office/drawing/2014/main" id="{2262AC51-0174-4C8C-A547-7C2DDCDBE1E0}"/>
                </a:ext>
              </a:extLst>
            </p:cNvPr>
            <p:cNvCxnSpPr/>
            <p:nvPr/>
          </p:nvCxnSpPr>
          <p:spPr>
            <a:xfrm>
              <a:off x="8363355" y="4184822"/>
              <a:ext cx="0" cy="762047"/>
            </a:xfrm>
            <a:prstGeom prst="straightConnector1">
              <a:avLst/>
            </a:prstGeom>
            <a:ln w="38100">
              <a:solidFill>
                <a:srgbClr val="5B9BD5"/>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AA8574EA-E18A-488C-ABF9-C73712FB1617}"/>
                </a:ext>
              </a:extLst>
            </p:cNvPr>
            <p:cNvCxnSpPr/>
            <p:nvPr/>
          </p:nvCxnSpPr>
          <p:spPr>
            <a:xfrm>
              <a:off x="8363355" y="5938315"/>
              <a:ext cx="0" cy="762047"/>
            </a:xfrm>
            <a:prstGeom prst="straightConnector1">
              <a:avLst/>
            </a:prstGeom>
            <a:ln w="38100">
              <a:solidFill>
                <a:srgbClr val="C55A11"/>
              </a:solidFill>
              <a:tailEnd type="triangle"/>
            </a:ln>
          </p:spPr>
          <p:style>
            <a:lnRef idx="1">
              <a:schemeClr val="accent1"/>
            </a:lnRef>
            <a:fillRef idx="0">
              <a:schemeClr val="accent1"/>
            </a:fillRef>
            <a:effectRef idx="0">
              <a:schemeClr val="accent1"/>
            </a:effectRef>
            <a:fontRef idx="minor">
              <a:schemeClr val="tx1"/>
            </a:fontRef>
          </p:style>
        </p:cxnSp>
      </p:grpSp>
      <p:sp>
        <p:nvSpPr>
          <p:cNvPr id="5" name="TextBox 4">
            <a:extLst>
              <a:ext uri="{FF2B5EF4-FFF2-40B4-BE49-F238E27FC236}">
                <a16:creationId xmlns:a16="http://schemas.microsoft.com/office/drawing/2014/main" id="{78F54C2F-47EA-4CF9-A2FF-4946CA907166}"/>
              </a:ext>
            </a:extLst>
          </p:cNvPr>
          <p:cNvSpPr txBox="1"/>
          <p:nvPr/>
        </p:nvSpPr>
        <p:spPr>
          <a:xfrm>
            <a:off x="1813996" y="3765707"/>
            <a:ext cx="4550594" cy="523220"/>
          </a:xfrm>
          <a:prstGeom prst="rect">
            <a:avLst/>
          </a:prstGeom>
          <a:noFill/>
        </p:spPr>
        <p:txBody>
          <a:bodyPr wrap="square" rtlCol="0">
            <a:spAutoFit/>
          </a:bodyPr>
          <a:lstStyle/>
          <a:p>
            <a:r>
              <a:rPr lang="en-ZA" sz="2800" b="1" dirty="0">
                <a:solidFill>
                  <a:srgbClr val="FF0000"/>
                </a:solidFill>
              </a:rPr>
              <a:t>Brains    </a:t>
            </a:r>
            <a:r>
              <a:rPr lang="en-ZA" sz="2800" b="1" dirty="0">
                <a:solidFill>
                  <a:srgbClr val="FF0000"/>
                </a:solidFill>
                <a:latin typeface="Cambria Math" panose="02040503050406030204" pitchFamily="18" charset="0"/>
                <a:ea typeface="Cambria Math" panose="02040503050406030204" pitchFamily="18" charset="0"/>
              </a:rPr>
              <a:t>~</a:t>
            </a:r>
            <a:r>
              <a:rPr lang="en-ZA" sz="2800" b="1" dirty="0">
                <a:solidFill>
                  <a:srgbClr val="FF0000"/>
                </a:solidFill>
              </a:rPr>
              <a:t>   computers</a:t>
            </a:r>
          </a:p>
        </p:txBody>
      </p:sp>
      <p:pic>
        <p:nvPicPr>
          <p:cNvPr id="6" name="Picture 5">
            <a:extLst>
              <a:ext uri="{FF2B5EF4-FFF2-40B4-BE49-F238E27FC236}">
                <a16:creationId xmlns:a16="http://schemas.microsoft.com/office/drawing/2014/main" id="{EFB294B9-4978-47F1-B6CD-D9C815D5263D}"/>
              </a:ext>
            </a:extLst>
          </p:cNvPr>
          <p:cNvPicPr>
            <a:picLocks noChangeAspect="1"/>
          </p:cNvPicPr>
          <p:nvPr/>
        </p:nvPicPr>
        <p:blipFill>
          <a:blip r:embed="rId3"/>
          <a:stretch>
            <a:fillRect/>
          </a:stretch>
        </p:blipFill>
        <p:spPr>
          <a:xfrm>
            <a:off x="943696" y="1413505"/>
            <a:ext cx="2612304" cy="2374333"/>
          </a:xfrm>
          <a:prstGeom prst="rect">
            <a:avLst/>
          </a:prstGeom>
        </p:spPr>
      </p:pic>
      <p:pic>
        <p:nvPicPr>
          <p:cNvPr id="8" name="Picture 7">
            <a:extLst>
              <a:ext uri="{FF2B5EF4-FFF2-40B4-BE49-F238E27FC236}">
                <a16:creationId xmlns:a16="http://schemas.microsoft.com/office/drawing/2014/main" id="{6AA3055B-3D90-41D6-AE2E-535DD5FF17D2}"/>
              </a:ext>
            </a:extLst>
          </p:cNvPr>
          <p:cNvPicPr>
            <a:picLocks noChangeAspect="1"/>
          </p:cNvPicPr>
          <p:nvPr/>
        </p:nvPicPr>
        <p:blipFill>
          <a:blip r:embed="rId4"/>
          <a:stretch>
            <a:fillRect/>
          </a:stretch>
        </p:blipFill>
        <p:spPr>
          <a:xfrm>
            <a:off x="3652416" y="1900223"/>
            <a:ext cx="2723631" cy="1845709"/>
          </a:xfrm>
          <a:prstGeom prst="rect">
            <a:avLst/>
          </a:prstGeom>
        </p:spPr>
      </p:pic>
      <p:pic>
        <p:nvPicPr>
          <p:cNvPr id="1026" name="Picture 2" descr="What's Ahead for the Semiconductor Industry? | IndustryWeek">
            <a:extLst>
              <a:ext uri="{FF2B5EF4-FFF2-40B4-BE49-F238E27FC236}">
                <a16:creationId xmlns:a16="http://schemas.microsoft.com/office/drawing/2014/main" id="{B204788C-BE7B-4E11-80B2-81B79F920D3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50206" y="4360446"/>
            <a:ext cx="2250216" cy="147094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Understanding Neurons' Role in the Nervous System">
            <a:extLst>
              <a:ext uri="{FF2B5EF4-FFF2-40B4-BE49-F238E27FC236}">
                <a16:creationId xmlns:a16="http://schemas.microsoft.com/office/drawing/2014/main" id="{8D8125FF-4894-4FD5-A5B9-DBC4B59C690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42595" y="4340761"/>
            <a:ext cx="2013405" cy="1510316"/>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1EE9A36C-01BC-4C19-B2FD-ECB7F4452E40}"/>
              </a:ext>
            </a:extLst>
          </p:cNvPr>
          <p:cNvSpPr txBox="1"/>
          <p:nvPr/>
        </p:nvSpPr>
        <p:spPr>
          <a:xfrm>
            <a:off x="1634084" y="5811707"/>
            <a:ext cx="5976691" cy="523220"/>
          </a:xfrm>
          <a:prstGeom prst="rect">
            <a:avLst/>
          </a:prstGeom>
          <a:noFill/>
        </p:spPr>
        <p:txBody>
          <a:bodyPr wrap="square" rtlCol="0">
            <a:spAutoFit/>
          </a:bodyPr>
          <a:lstStyle/>
          <a:p>
            <a:r>
              <a:rPr lang="en-ZA" sz="2800" b="1" dirty="0">
                <a:solidFill>
                  <a:srgbClr val="FF0000"/>
                </a:solidFill>
              </a:rPr>
              <a:t>Neurons    </a:t>
            </a:r>
            <a:r>
              <a:rPr lang="en-ZA" sz="2800" b="1" dirty="0">
                <a:solidFill>
                  <a:srgbClr val="FF0000"/>
                </a:solidFill>
                <a:latin typeface="Cambria Math" panose="02040503050406030204" pitchFamily="18" charset="0"/>
                <a:ea typeface="Cambria Math" panose="02040503050406030204" pitchFamily="18" charset="0"/>
              </a:rPr>
              <a:t>~</a:t>
            </a:r>
            <a:r>
              <a:rPr lang="en-ZA" sz="2800" b="1" dirty="0">
                <a:solidFill>
                  <a:srgbClr val="FF0000"/>
                </a:solidFill>
              </a:rPr>
              <a:t>   semiconductors</a:t>
            </a:r>
          </a:p>
        </p:txBody>
      </p:sp>
    </p:spTree>
    <p:extLst>
      <p:ext uri="{BB962C8B-B14F-4D97-AF65-F5344CB8AC3E}">
        <p14:creationId xmlns:p14="http://schemas.microsoft.com/office/powerpoint/2010/main" val="206035656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995B3-1F39-43C6-A0F3-6E00212A6A03}"/>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Thank you</a:t>
            </a:r>
          </a:p>
        </p:txBody>
      </p:sp>
      <p:pic>
        <p:nvPicPr>
          <p:cNvPr id="6" name="Picture 8" descr="Joseph RAIMONDO | MBChB, MSc, DPhil | University of Cape Town, Cape Town |  UCT | Institute of Infectious Disease &amp; Molecular Medicine (IIDMM)">
            <a:extLst>
              <a:ext uri="{FF2B5EF4-FFF2-40B4-BE49-F238E27FC236}">
                <a16:creationId xmlns:a16="http://schemas.microsoft.com/office/drawing/2014/main" id="{40329F40-1D68-457B-BB8B-3F9E654E41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20894" y="2442046"/>
            <a:ext cx="1767642" cy="197390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Christopher Currin 🌍 🇿🇦 (@ChrisCurrin) | Twitter">
            <a:extLst>
              <a:ext uri="{FF2B5EF4-FFF2-40B4-BE49-F238E27FC236}">
                <a16:creationId xmlns:a16="http://schemas.microsoft.com/office/drawing/2014/main" id="{572347B7-6A30-443F-B4B8-6B20EA7D24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56191" y="4415951"/>
            <a:ext cx="1855407" cy="197390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Kira DÜSTERWALD | Master's Student | Master of Science | University of Cape  Town, Cape Town | UCT | Department of Human Biology">
            <a:extLst>
              <a:ext uri="{FF2B5EF4-FFF2-40B4-BE49-F238E27FC236}">
                <a16:creationId xmlns:a16="http://schemas.microsoft.com/office/drawing/2014/main" id="{A3B5E9E3-1269-48E1-B906-7A2C7A24657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7408" y="4415951"/>
            <a:ext cx="1767641" cy="197390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D5D3C514-9334-47EB-8913-0974C96F227C}"/>
              </a:ext>
            </a:extLst>
          </p:cNvPr>
          <p:cNvSpPr txBox="1"/>
          <p:nvPr/>
        </p:nvSpPr>
        <p:spPr>
          <a:xfrm>
            <a:off x="1076246" y="1622519"/>
            <a:ext cx="2378452" cy="523220"/>
          </a:xfrm>
          <a:prstGeom prst="rect">
            <a:avLst/>
          </a:prstGeom>
          <a:noFill/>
        </p:spPr>
        <p:txBody>
          <a:bodyPr wrap="square" rtlCol="0">
            <a:spAutoFit/>
          </a:bodyPr>
          <a:lstStyle/>
          <a:p>
            <a:r>
              <a:rPr lang="en-ZA" sz="2800" dirty="0"/>
              <a:t>Raimondo lab</a:t>
            </a:r>
          </a:p>
        </p:txBody>
      </p:sp>
      <p:sp>
        <p:nvSpPr>
          <p:cNvPr id="10" name="TextBox 9">
            <a:extLst>
              <a:ext uri="{FF2B5EF4-FFF2-40B4-BE49-F238E27FC236}">
                <a16:creationId xmlns:a16="http://schemas.microsoft.com/office/drawing/2014/main" id="{FED2FAE9-B31A-4514-B612-ABD2373CF3D6}"/>
              </a:ext>
            </a:extLst>
          </p:cNvPr>
          <p:cNvSpPr txBox="1"/>
          <p:nvPr/>
        </p:nvSpPr>
        <p:spPr>
          <a:xfrm>
            <a:off x="4777211" y="1613118"/>
            <a:ext cx="2668617" cy="523220"/>
          </a:xfrm>
          <a:prstGeom prst="rect">
            <a:avLst/>
          </a:prstGeom>
          <a:noFill/>
        </p:spPr>
        <p:txBody>
          <a:bodyPr wrap="square" rtlCol="0">
            <a:spAutoFit/>
          </a:bodyPr>
          <a:lstStyle/>
          <a:p>
            <a:r>
              <a:rPr lang="en-ZA" sz="2800" dirty="0"/>
              <a:t>Prof. Arieh Katz</a:t>
            </a:r>
          </a:p>
        </p:txBody>
      </p:sp>
      <p:pic>
        <p:nvPicPr>
          <p:cNvPr id="1026" name="Picture 2" descr="Professor Arieh Katz PhD | Institute Of Infectious Disease and Molecular  Medicine">
            <a:extLst>
              <a:ext uri="{FF2B5EF4-FFF2-40B4-BE49-F238E27FC236}">
                <a16:creationId xmlns:a16="http://schemas.microsoft.com/office/drawing/2014/main" id="{39E97464-230A-4CCC-8073-4A630DAE3F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946895" y="2442046"/>
            <a:ext cx="2039086" cy="306629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74B85C14-AA8B-400B-9CE5-BE7EF325AABA}"/>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3655"/>
          <a:stretch/>
        </p:blipFill>
        <p:spPr bwMode="auto">
          <a:xfrm>
            <a:off x="8136726" y="4437313"/>
            <a:ext cx="3053246" cy="2221968"/>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3DA87114-13EE-4FD0-B0D8-E17ED0A29BF3}"/>
              </a:ext>
            </a:extLst>
          </p:cNvPr>
          <p:cNvSpPr txBox="1"/>
          <p:nvPr/>
        </p:nvSpPr>
        <p:spPr>
          <a:xfrm>
            <a:off x="8136726" y="1519000"/>
            <a:ext cx="3053246" cy="954107"/>
          </a:xfrm>
          <a:prstGeom prst="rect">
            <a:avLst/>
          </a:prstGeom>
          <a:noFill/>
        </p:spPr>
        <p:txBody>
          <a:bodyPr wrap="square" rtlCol="0">
            <a:spAutoFit/>
          </a:bodyPr>
          <a:lstStyle/>
          <a:p>
            <a:r>
              <a:rPr lang="en-ZA" sz="2800" dirty="0"/>
              <a:t>Family, girlfriend (Sam) and friends</a:t>
            </a:r>
          </a:p>
        </p:txBody>
      </p:sp>
      <p:pic>
        <p:nvPicPr>
          <p:cNvPr id="1030" name="Picture 6">
            <a:extLst>
              <a:ext uri="{FF2B5EF4-FFF2-40B4-BE49-F238E27FC236}">
                <a16:creationId xmlns:a16="http://schemas.microsoft.com/office/drawing/2014/main" id="{486A86C6-4048-411C-99DA-BEABC7E97B1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136726" y="2420684"/>
            <a:ext cx="3053246" cy="20166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3307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81" name="Picture 13" descr="balexcitinhib"/>
          <p:cNvPicPr>
            <a:picLocks noGrp="1" noChangeAspect="1" noChangeArrowheads="1"/>
          </p:cNvPicPr>
          <p:nvPr>
            <p:ph sz="half" idx="1"/>
          </p:nvPr>
        </p:nvPicPr>
        <p:blipFill>
          <a:blip r:embed="rId3"/>
          <a:srcRect/>
          <a:stretch>
            <a:fillRect/>
          </a:stretch>
        </p:blipFill>
        <p:spPr>
          <a:xfrm>
            <a:off x="1899140" y="1672289"/>
            <a:ext cx="2286000" cy="4525963"/>
          </a:xfrm>
          <a:noFill/>
        </p:spPr>
      </p:pic>
      <p:sp>
        <p:nvSpPr>
          <p:cNvPr id="34" name="Title 1"/>
          <p:cNvSpPr txBox="1">
            <a:spLocks/>
          </p:cNvSpPr>
          <p:nvPr/>
        </p:nvSpPr>
        <p:spPr>
          <a:xfrm>
            <a:off x="1828800" y="58738"/>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dirty="0"/>
              <a:t>Neurons compute by integrating excitatory and inhibitory synaptic input.</a:t>
            </a:r>
          </a:p>
        </p:txBody>
      </p:sp>
      <p:sp>
        <p:nvSpPr>
          <p:cNvPr id="33" name="Title 1">
            <a:extLst>
              <a:ext uri="{FF2B5EF4-FFF2-40B4-BE49-F238E27FC236}">
                <a16:creationId xmlns:a16="http://schemas.microsoft.com/office/drawing/2014/main" id="{5EA85EA5-3007-4408-B2F6-761270B3E5FD}"/>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Neural signalling</a:t>
            </a:r>
            <a:endParaRPr lang="en-ZA" b="1" dirty="0">
              <a:solidFill>
                <a:schemeClr val="bg1"/>
              </a:solidFill>
            </a:endParaRPr>
          </a:p>
        </p:txBody>
      </p:sp>
      <p:sp>
        <p:nvSpPr>
          <p:cNvPr id="25" name="TextBox 24">
            <a:extLst>
              <a:ext uri="{FF2B5EF4-FFF2-40B4-BE49-F238E27FC236}">
                <a16:creationId xmlns:a16="http://schemas.microsoft.com/office/drawing/2014/main" id="{FB702928-9587-4386-B186-9A169D1E6A6F}"/>
              </a:ext>
            </a:extLst>
          </p:cNvPr>
          <p:cNvSpPr txBox="1"/>
          <p:nvPr/>
        </p:nvSpPr>
        <p:spPr>
          <a:xfrm>
            <a:off x="4855193" y="3003190"/>
            <a:ext cx="6291618" cy="1077218"/>
          </a:xfrm>
          <a:prstGeom prst="rect">
            <a:avLst/>
          </a:prstGeom>
          <a:noFill/>
        </p:spPr>
        <p:txBody>
          <a:bodyPr wrap="square" rtlCol="0">
            <a:spAutoFit/>
          </a:bodyPr>
          <a:lstStyle/>
          <a:p>
            <a:r>
              <a:rPr lang="en-ZA" sz="3200" b="1" dirty="0"/>
              <a:t>Neurons are the fundamental computational unit of the brain</a:t>
            </a:r>
          </a:p>
        </p:txBody>
      </p:sp>
      <p:grpSp>
        <p:nvGrpSpPr>
          <p:cNvPr id="13" name="Group 12">
            <a:extLst>
              <a:ext uri="{FF2B5EF4-FFF2-40B4-BE49-F238E27FC236}">
                <a16:creationId xmlns:a16="http://schemas.microsoft.com/office/drawing/2014/main" id="{EE09E8BE-9EC7-4618-9CAA-64CB4E0066A6}"/>
              </a:ext>
            </a:extLst>
          </p:cNvPr>
          <p:cNvGrpSpPr/>
          <p:nvPr/>
        </p:nvGrpSpPr>
        <p:grpSpPr>
          <a:xfrm>
            <a:off x="8001002" y="1460431"/>
            <a:ext cx="1803820" cy="5211795"/>
            <a:chOff x="7461446" y="1488567"/>
            <a:chExt cx="1803820" cy="5211795"/>
          </a:xfrm>
        </p:grpSpPr>
        <p:grpSp>
          <p:nvGrpSpPr>
            <p:cNvPr id="14" name="Group 13">
              <a:extLst>
                <a:ext uri="{FF2B5EF4-FFF2-40B4-BE49-F238E27FC236}">
                  <a16:creationId xmlns:a16="http://schemas.microsoft.com/office/drawing/2014/main" id="{8C302F52-18EB-451C-B42C-58876AF3E1E4}"/>
                </a:ext>
              </a:extLst>
            </p:cNvPr>
            <p:cNvGrpSpPr/>
            <p:nvPr/>
          </p:nvGrpSpPr>
          <p:grpSpPr>
            <a:xfrm>
              <a:off x="7461446" y="1488567"/>
              <a:ext cx="1803820" cy="4548224"/>
              <a:chOff x="4768120" y="395465"/>
              <a:chExt cx="1797604" cy="4875886"/>
            </a:xfrm>
          </p:grpSpPr>
          <p:sp>
            <p:nvSpPr>
              <p:cNvPr id="18" name="Freeform: Shape 17">
                <a:extLst>
                  <a:ext uri="{FF2B5EF4-FFF2-40B4-BE49-F238E27FC236}">
                    <a16:creationId xmlns:a16="http://schemas.microsoft.com/office/drawing/2014/main" id="{487D4980-DE05-4504-AE53-B669D7752994}"/>
                  </a:ext>
                </a:extLst>
              </p:cNvPr>
              <p:cNvSpPr/>
              <p:nvPr/>
            </p:nvSpPr>
            <p:spPr>
              <a:xfrm>
                <a:off x="4768120" y="2237461"/>
                <a:ext cx="1797603" cy="1168442"/>
              </a:xfrm>
              <a:custGeom>
                <a:avLst/>
                <a:gdLst>
                  <a:gd name="connsiteX0" fmla="*/ 0 w 1797603"/>
                  <a:gd name="connsiteY0" fmla="*/ 194744 h 1168442"/>
                  <a:gd name="connsiteX1" fmla="*/ 194744 w 1797603"/>
                  <a:gd name="connsiteY1" fmla="*/ 0 h 1168442"/>
                  <a:gd name="connsiteX2" fmla="*/ 1602859 w 1797603"/>
                  <a:gd name="connsiteY2" fmla="*/ 0 h 1168442"/>
                  <a:gd name="connsiteX3" fmla="*/ 1797603 w 1797603"/>
                  <a:gd name="connsiteY3" fmla="*/ 194744 h 1168442"/>
                  <a:gd name="connsiteX4" fmla="*/ 1797603 w 1797603"/>
                  <a:gd name="connsiteY4" fmla="*/ 973698 h 1168442"/>
                  <a:gd name="connsiteX5" fmla="*/ 1602859 w 1797603"/>
                  <a:gd name="connsiteY5" fmla="*/ 1168442 h 1168442"/>
                  <a:gd name="connsiteX6" fmla="*/ 194744 w 1797603"/>
                  <a:gd name="connsiteY6" fmla="*/ 1168442 h 1168442"/>
                  <a:gd name="connsiteX7" fmla="*/ 0 w 1797603"/>
                  <a:gd name="connsiteY7" fmla="*/ 973698 h 1168442"/>
                  <a:gd name="connsiteX8" fmla="*/ 0 w 1797603"/>
                  <a:gd name="connsiteY8" fmla="*/ 194744 h 1168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7603" h="1168442">
                    <a:moveTo>
                      <a:pt x="0" y="194744"/>
                    </a:moveTo>
                    <a:cubicBezTo>
                      <a:pt x="0" y="87190"/>
                      <a:pt x="87190" y="0"/>
                      <a:pt x="194744" y="0"/>
                    </a:cubicBezTo>
                    <a:lnTo>
                      <a:pt x="1602859" y="0"/>
                    </a:lnTo>
                    <a:cubicBezTo>
                      <a:pt x="1710413" y="0"/>
                      <a:pt x="1797603" y="87190"/>
                      <a:pt x="1797603" y="194744"/>
                    </a:cubicBezTo>
                    <a:lnTo>
                      <a:pt x="1797603" y="973698"/>
                    </a:lnTo>
                    <a:cubicBezTo>
                      <a:pt x="1797603" y="1081252"/>
                      <a:pt x="1710413" y="1168442"/>
                      <a:pt x="1602859" y="1168442"/>
                    </a:cubicBezTo>
                    <a:lnTo>
                      <a:pt x="194744" y="1168442"/>
                    </a:lnTo>
                    <a:cubicBezTo>
                      <a:pt x="87190" y="1168442"/>
                      <a:pt x="0" y="1081252"/>
                      <a:pt x="0" y="973698"/>
                    </a:cubicBezTo>
                    <a:lnTo>
                      <a:pt x="0" y="194744"/>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59909" tIns="159909" rIns="159909" bIns="159909" numCol="1" spcCol="1270" anchor="ctr" anchorCtr="0">
                <a:noAutofit/>
              </a:bodyPr>
              <a:lstStyle/>
              <a:p>
                <a:pPr marL="0" lvl="0" indent="0" algn="ctr" defTabSz="1200150">
                  <a:lnSpc>
                    <a:spcPct val="90000"/>
                  </a:lnSpc>
                  <a:spcBef>
                    <a:spcPct val="0"/>
                  </a:spcBef>
                  <a:spcAft>
                    <a:spcPct val="35000"/>
                  </a:spcAft>
                  <a:buNone/>
                </a:pPr>
                <a:r>
                  <a:rPr lang="en-ZA" sz="2700" kern="1200" dirty="0"/>
                  <a:t>Processing</a:t>
                </a:r>
              </a:p>
            </p:txBody>
          </p:sp>
          <p:sp>
            <p:nvSpPr>
              <p:cNvPr id="19" name="Freeform: Shape 18">
                <a:extLst>
                  <a:ext uri="{FF2B5EF4-FFF2-40B4-BE49-F238E27FC236}">
                    <a16:creationId xmlns:a16="http://schemas.microsoft.com/office/drawing/2014/main" id="{68EEA35F-EA1E-48F5-882E-1C3A3C3ABF54}"/>
                  </a:ext>
                </a:extLst>
              </p:cNvPr>
              <p:cNvSpPr/>
              <p:nvPr/>
            </p:nvSpPr>
            <p:spPr>
              <a:xfrm>
                <a:off x="4768120" y="4102909"/>
                <a:ext cx="1797603" cy="1168442"/>
              </a:xfrm>
              <a:custGeom>
                <a:avLst/>
                <a:gdLst>
                  <a:gd name="connsiteX0" fmla="*/ 0 w 1797603"/>
                  <a:gd name="connsiteY0" fmla="*/ 194744 h 1168442"/>
                  <a:gd name="connsiteX1" fmla="*/ 194744 w 1797603"/>
                  <a:gd name="connsiteY1" fmla="*/ 0 h 1168442"/>
                  <a:gd name="connsiteX2" fmla="*/ 1602859 w 1797603"/>
                  <a:gd name="connsiteY2" fmla="*/ 0 h 1168442"/>
                  <a:gd name="connsiteX3" fmla="*/ 1797603 w 1797603"/>
                  <a:gd name="connsiteY3" fmla="*/ 194744 h 1168442"/>
                  <a:gd name="connsiteX4" fmla="*/ 1797603 w 1797603"/>
                  <a:gd name="connsiteY4" fmla="*/ 973698 h 1168442"/>
                  <a:gd name="connsiteX5" fmla="*/ 1602859 w 1797603"/>
                  <a:gd name="connsiteY5" fmla="*/ 1168442 h 1168442"/>
                  <a:gd name="connsiteX6" fmla="*/ 194744 w 1797603"/>
                  <a:gd name="connsiteY6" fmla="*/ 1168442 h 1168442"/>
                  <a:gd name="connsiteX7" fmla="*/ 0 w 1797603"/>
                  <a:gd name="connsiteY7" fmla="*/ 973698 h 1168442"/>
                  <a:gd name="connsiteX8" fmla="*/ 0 w 1797603"/>
                  <a:gd name="connsiteY8" fmla="*/ 194744 h 1168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7603" h="1168442">
                    <a:moveTo>
                      <a:pt x="0" y="194744"/>
                    </a:moveTo>
                    <a:cubicBezTo>
                      <a:pt x="0" y="87190"/>
                      <a:pt x="87190" y="0"/>
                      <a:pt x="194744" y="0"/>
                    </a:cubicBezTo>
                    <a:lnTo>
                      <a:pt x="1602859" y="0"/>
                    </a:lnTo>
                    <a:cubicBezTo>
                      <a:pt x="1710413" y="0"/>
                      <a:pt x="1797603" y="87190"/>
                      <a:pt x="1797603" y="194744"/>
                    </a:cubicBezTo>
                    <a:lnTo>
                      <a:pt x="1797603" y="973698"/>
                    </a:lnTo>
                    <a:cubicBezTo>
                      <a:pt x="1797603" y="1081252"/>
                      <a:pt x="1710413" y="1168442"/>
                      <a:pt x="1602859" y="1168442"/>
                    </a:cubicBezTo>
                    <a:lnTo>
                      <a:pt x="194744" y="1168442"/>
                    </a:lnTo>
                    <a:cubicBezTo>
                      <a:pt x="87190" y="1168442"/>
                      <a:pt x="0" y="1081252"/>
                      <a:pt x="0" y="973698"/>
                    </a:cubicBezTo>
                    <a:lnTo>
                      <a:pt x="0" y="194744"/>
                    </a:lnTo>
                    <a:close/>
                  </a:path>
                </a:pathLst>
              </a:custGeom>
              <a:solidFill>
                <a:schemeClr val="accent2">
                  <a:lumMod val="75000"/>
                </a:schemeClr>
              </a:solidFill>
            </p:spPr>
            <p:style>
              <a:lnRef idx="2">
                <a:schemeClr val="lt1">
                  <a:hueOff val="0"/>
                  <a:satOff val="0"/>
                  <a:lumOff val="0"/>
                  <a:alphaOff val="0"/>
                </a:schemeClr>
              </a:lnRef>
              <a:fillRef idx="1">
                <a:schemeClr val="accent5">
                  <a:hueOff val="-3379271"/>
                  <a:satOff val="-8710"/>
                  <a:lumOff val="-5883"/>
                  <a:alphaOff val="0"/>
                </a:schemeClr>
              </a:fillRef>
              <a:effectRef idx="0">
                <a:schemeClr val="accent5">
                  <a:hueOff val="-3379271"/>
                  <a:satOff val="-8710"/>
                  <a:lumOff val="-5883"/>
                  <a:alphaOff val="0"/>
                </a:schemeClr>
              </a:effectRef>
              <a:fontRef idx="minor">
                <a:schemeClr val="lt1"/>
              </a:fontRef>
            </p:style>
            <p:txBody>
              <a:bodyPr spcFirstLastPara="0" vert="horz" wrap="square" lIns="159909" tIns="159909" rIns="159909" bIns="159909" numCol="1" spcCol="1270" anchor="ctr" anchorCtr="0">
                <a:noAutofit/>
              </a:bodyPr>
              <a:lstStyle/>
              <a:p>
                <a:pPr marL="0" lvl="0" indent="0" algn="ctr" defTabSz="1200150">
                  <a:lnSpc>
                    <a:spcPct val="90000"/>
                  </a:lnSpc>
                  <a:spcBef>
                    <a:spcPct val="0"/>
                  </a:spcBef>
                  <a:spcAft>
                    <a:spcPct val="35000"/>
                  </a:spcAft>
                  <a:buNone/>
                </a:pPr>
                <a:r>
                  <a:rPr lang="en-ZA" sz="2700" kern="1200" dirty="0"/>
                  <a:t>Output	</a:t>
                </a:r>
              </a:p>
            </p:txBody>
          </p:sp>
          <p:sp>
            <p:nvSpPr>
              <p:cNvPr id="20" name="Freeform: Shape 19">
                <a:extLst>
                  <a:ext uri="{FF2B5EF4-FFF2-40B4-BE49-F238E27FC236}">
                    <a16:creationId xmlns:a16="http://schemas.microsoft.com/office/drawing/2014/main" id="{199688D1-388B-48F8-AA83-C6DC290FF093}"/>
                  </a:ext>
                </a:extLst>
              </p:cNvPr>
              <p:cNvSpPr/>
              <p:nvPr/>
            </p:nvSpPr>
            <p:spPr>
              <a:xfrm>
                <a:off x="4768121" y="395465"/>
                <a:ext cx="1797603" cy="1168442"/>
              </a:xfrm>
              <a:custGeom>
                <a:avLst/>
                <a:gdLst>
                  <a:gd name="connsiteX0" fmla="*/ 0 w 1797603"/>
                  <a:gd name="connsiteY0" fmla="*/ 194744 h 1168442"/>
                  <a:gd name="connsiteX1" fmla="*/ 194744 w 1797603"/>
                  <a:gd name="connsiteY1" fmla="*/ 0 h 1168442"/>
                  <a:gd name="connsiteX2" fmla="*/ 1602859 w 1797603"/>
                  <a:gd name="connsiteY2" fmla="*/ 0 h 1168442"/>
                  <a:gd name="connsiteX3" fmla="*/ 1797603 w 1797603"/>
                  <a:gd name="connsiteY3" fmla="*/ 194744 h 1168442"/>
                  <a:gd name="connsiteX4" fmla="*/ 1797603 w 1797603"/>
                  <a:gd name="connsiteY4" fmla="*/ 973698 h 1168442"/>
                  <a:gd name="connsiteX5" fmla="*/ 1602859 w 1797603"/>
                  <a:gd name="connsiteY5" fmla="*/ 1168442 h 1168442"/>
                  <a:gd name="connsiteX6" fmla="*/ 194744 w 1797603"/>
                  <a:gd name="connsiteY6" fmla="*/ 1168442 h 1168442"/>
                  <a:gd name="connsiteX7" fmla="*/ 0 w 1797603"/>
                  <a:gd name="connsiteY7" fmla="*/ 973698 h 1168442"/>
                  <a:gd name="connsiteX8" fmla="*/ 0 w 1797603"/>
                  <a:gd name="connsiteY8" fmla="*/ 194744 h 1168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7603" h="1168442">
                    <a:moveTo>
                      <a:pt x="0" y="194744"/>
                    </a:moveTo>
                    <a:cubicBezTo>
                      <a:pt x="0" y="87190"/>
                      <a:pt x="87190" y="0"/>
                      <a:pt x="194744" y="0"/>
                    </a:cubicBezTo>
                    <a:lnTo>
                      <a:pt x="1602859" y="0"/>
                    </a:lnTo>
                    <a:cubicBezTo>
                      <a:pt x="1710413" y="0"/>
                      <a:pt x="1797603" y="87190"/>
                      <a:pt x="1797603" y="194744"/>
                    </a:cubicBezTo>
                    <a:lnTo>
                      <a:pt x="1797603" y="973698"/>
                    </a:lnTo>
                    <a:cubicBezTo>
                      <a:pt x="1797603" y="1081252"/>
                      <a:pt x="1710413" y="1168442"/>
                      <a:pt x="1602859" y="1168442"/>
                    </a:cubicBezTo>
                    <a:lnTo>
                      <a:pt x="194744" y="1168442"/>
                    </a:lnTo>
                    <a:cubicBezTo>
                      <a:pt x="87190" y="1168442"/>
                      <a:pt x="0" y="1081252"/>
                      <a:pt x="0" y="973698"/>
                    </a:cubicBezTo>
                    <a:lnTo>
                      <a:pt x="0" y="194744"/>
                    </a:lnTo>
                    <a:close/>
                  </a:path>
                </a:pathLst>
              </a:custGeom>
            </p:spPr>
            <p:style>
              <a:lnRef idx="2">
                <a:schemeClr val="lt1">
                  <a:hueOff val="0"/>
                  <a:satOff val="0"/>
                  <a:lumOff val="0"/>
                  <a:alphaOff val="0"/>
                </a:schemeClr>
              </a:lnRef>
              <a:fillRef idx="1">
                <a:schemeClr val="accent5">
                  <a:hueOff val="-6758543"/>
                  <a:satOff val="-17419"/>
                  <a:lumOff val="-11765"/>
                  <a:alphaOff val="0"/>
                </a:schemeClr>
              </a:fillRef>
              <a:effectRef idx="0">
                <a:schemeClr val="accent5">
                  <a:hueOff val="-6758543"/>
                  <a:satOff val="-17419"/>
                  <a:lumOff val="-11765"/>
                  <a:alphaOff val="0"/>
                </a:schemeClr>
              </a:effectRef>
              <a:fontRef idx="minor">
                <a:schemeClr val="lt1"/>
              </a:fontRef>
            </p:style>
            <p:txBody>
              <a:bodyPr spcFirstLastPara="0" vert="horz" wrap="square" lIns="159909" tIns="159909" rIns="159909" bIns="159909" numCol="1" spcCol="1270" anchor="ctr" anchorCtr="0">
                <a:noAutofit/>
              </a:bodyPr>
              <a:lstStyle/>
              <a:p>
                <a:pPr marL="0" lvl="0" indent="0" algn="ctr" defTabSz="1200150">
                  <a:lnSpc>
                    <a:spcPct val="90000"/>
                  </a:lnSpc>
                  <a:spcBef>
                    <a:spcPct val="0"/>
                  </a:spcBef>
                  <a:spcAft>
                    <a:spcPct val="35000"/>
                  </a:spcAft>
                  <a:buNone/>
                </a:pPr>
                <a:r>
                  <a:rPr lang="en-ZA" sz="2700" kern="1200" dirty="0"/>
                  <a:t>Input</a:t>
                </a:r>
              </a:p>
            </p:txBody>
          </p:sp>
        </p:grpSp>
        <p:cxnSp>
          <p:nvCxnSpPr>
            <p:cNvPr id="15" name="Straight Arrow Connector 14">
              <a:extLst>
                <a:ext uri="{FF2B5EF4-FFF2-40B4-BE49-F238E27FC236}">
                  <a16:creationId xmlns:a16="http://schemas.microsoft.com/office/drawing/2014/main" id="{F2F42A37-446C-4B0E-845B-0B326EF4062A}"/>
                </a:ext>
              </a:extLst>
            </p:cNvPr>
            <p:cNvCxnSpPr/>
            <p:nvPr/>
          </p:nvCxnSpPr>
          <p:spPr>
            <a:xfrm>
              <a:off x="8363356" y="2444733"/>
              <a:ext cx="0" cy="762047"/>
            </a:xfrm>
            <a:prstGeom prst="straightConnector1">
              <a:avLst/>
            </a:prstGeom>
            <a:ln w="38100">
              <a:solidFill>
                <a:srgbClr val="70AD47"/>
              </a:solidFill>
              <a:tailEnd type="triangle"/>
            </a:ln>
          </p:spPr>
          <p:style>
            <a:lnRef idx="1">
              <a:schemeClr val="accent6"/>
            </a:lnRef>
            <a:fillRef idx="0">
              <a:schemeClr val="accent6"/>
            </a:fillRef>
            <a:effectRef idx="0">
              <a:schemeClr val="accent6"/>
            </a:effectRef>
            <a:fontRef idx="minor">
              <a:schemeClr val="tx1"/>
            </a:fontRef>
          </p:style>
        </p:cxnSp>
        <p:cxnSp>
          <p:nvCxnSpPr>
            <p:cNvPr id="16" name="Straight Arrow Connector 15">
              <a:extLst>
                <a:ext uri="{FF2B5EF4-FFF2-40B4-BE49-F238E27FC236}">
                  <a16:creationId xmlns:a16="http://schemas.microsoft.com/office/drawing/2014/main" id="{1AEF4C4A-7816-4DD3-95C7-89E25434F2A8}"/>
                </a:ext>
              </a:extLst>
            </p:cNvPr>
            <p:cNvCxnSpPr/>
            <p:nvPr/>
          </p:nvCxnSpPr>
          <p:spPr>
            <a:xfrm>
              <a:off x="8363355" y="4184822"/>
              <a:ext cx="0" cy="762047"/>
            </a:xfrm>
            <a:prstGeom prst="straightConnector1">
              <a:avLst/>
            </a:prstGeom>
            <a:ln w="38100">
              <a:solidFill>
                <a:srgbClr val="5B9BD5"/>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88D0268A-AFD5-40D6-B015-972C177327E2}"/>
                </a:ext>
              </a:extLst>
            </p:cNvPr>
            <p:cNvCxnSpPr/>
            <p:nvPr/>
          </p:nvCxnSpPr>
          <p:spPr>
            <a:xfrm>
              <a:off x="8363355" y="5938315"/>
              <a:ext cx="0" cy="762047"/>
            </a:xfrm>
            <a:prstGeom prst="straightConnector1">
              <a:avLst/>
            </a:prstGeom>
            <a:ln w="38100">
              <a:solidFill>
                <a:srgbClr val="C55A1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48CE7FE4-5DFC-40D1-AD87-AA2F4A998C59}"/>
              </a:ext>
            </a:extLst>
          </p:cNvPr>
          <p:cNvGrpSpPr/>
          <p:nvPr/>
        </p:nvGrpSpPr>
        <p:grpSpPr>
          <a:xfrm rot="5400000">
            <a:off x="-440786" y="2483475"/>
            <a:ext cx="2971948" cy="1349575"/>
            <a:chOff x="4201162" y="4938000"/>
            <a:chExt cx="7794399" cy="1751018"/>
          </a:xfrm>
        </p:grpSpPr>
        <p:sp>
          <p:nvSpPr>
            <p:cNvPr id="22" name="Rectangle: Rounded Corners 21">
              <a:extLst>
                <a:ext uri="{FF2B5EF4-FFF2-40B4-BE49-F238E27FC236}">
                  <a16:creationId xmlns:a16="http://schemas.microsoft.com/office/drawing/2014/main" id="{FA7E9C93-C093-4A4A-81AD-B9517AE6FE26}"/>
                </a:ext>
              </a:extLst>
            </p:cNvPr>
            <p:cNvSpPr/>
            <p:nvPr/>
          </p:nvSpPr>
          <p:spPr>
            <a:xfrm>
              <a:off x="4201162" y="5440254"/>
              <a:ext cx="1688034" cy="621561"/>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3" name="Rectangle: Rounded Corners 22">
              <a:extLst>
                <a:ext uri="{FF2B5EF4-FFF2-40B4-BE49-F238E27FC236}">
                  <a16:creationId xmlns:a16="http://schemas.microsoft.com/office/drawing/2014/main" id="{D85B5761-C56F-4A7B-B350-915514B7A87B}"/>
                </a:ext>
              </a:extLst>
            </p:cNvPr>
            <p:cNvSpPr/>
            <p:nvPr/>
          </p:nvSpPr>
          <p:spPr>
            <a:xfrm>
              <a:off x="6143693" y="5431348"/>
              <a:ext cx="1688034" cy="63046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6" name="Rectangle 25">
              <a:extLst>
                <a:ext uri="{FF2B5EF4-FFF2-40B4-BE49-F238E27FC236}">
                  <a16:creationId xmlns:a16="http://schemas.microsoft.com/office/drawing/2014/main" id="{AED8356B-721F-4E42-915C-0B01045F9FD5}"/>
                </a:ext>
              </a:extLst>
            </p:cNvPr>
            <p:cNvSpPr/>
            <p:nvPr/>
          </p:nvSpPr>
          <p:spPr>
            <a:xfrm>
              <a:off x="5889196" y="5703039"/>
              <a:ext cx="240074" cy="12382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27" name="Rectangle 26">
              <a:extLst>
                <a:ext uri="{FF2B5EF4-FFF2-40B4-BE49-F238E27FC236}">
                  <a16:creationId xmlns:a16="http://schemas.microsoft.com/office/drawing/2014/main" id="{F45FF99F-9097-400D-AD87-9078141F9747}"/>
                </a:ext>
              </a:extLst>
            </p:cNvPr>
            <p:cNvSpPr/>
            <p:nvPr/>
          </p:nvSpPr>
          <p:spPr>
            <a:xfrm>
              <a:off x="7855442" y="5710833"/>
              <a:ext cx="332005" cy="1026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36" name="Rectangle: Rounded Corners 35">
              <a:extLst>
                <a:ext uri="{FF2B5EF4-FFF2-40B4-BE49-F238E27FC236}">
                  <a16:creationId xmlns:a16="http://schemas.microsoft.com/office/drawing/2014/main" id="{C8EC45A4-CB30-4FE2-A5C7-4A5D2DDF74CD}"/>
                </a:ext>
              </a:extLst>
            </p:cNvPr>
            <p:cNvSpPr/>
            <p:nvPr/>
          </p:nvSpPr>
          <p:spPr>
            <a:xfrm>
              <a:off x="8211162" y="5440219"/>
              <a:ext cx="1688034" cy="630467"/>
            </a:xfrm>
            <a:prstGeom prst="roundRect">
              <a:avLst/>
            </a:prstGeom>
            <a:solidFill>
              <a:srgbClr val="70AD47"/>
            </a:solidFill>
            <a:ln w="508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37" name="Rectangle 36">
              <a:extLst>
                <a:ext uri="{FF2B5EF4-FFF2-40B4-BE49-F238E27FC236}">
                  <a16:creationId xmlns:a16="http://schemas.microsoft.com/office/drawing/2014/main" id="{0FE60251-0909-4E54-976B-046D2DA85E77}"/>
                </a:ext>
              </a:extLst>
            </p:cNvPr>
            <p:cNvSpPr/>
            <p:nvPr/>
          </p:nvSpPr>
          <p:spPr>
            <a:xfrm>
              <a:off x="9904473" y="5746581"/>
              <a:ext cx="332005" cy="1026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38" name="Oval 37">
              <a:extLst>
                <a:ext uri="{FF2B5EF4-FFF2-40B4-BE49-F238E27FC236}">
                  <a16:creationId xmlns:a16="http://schemas.microsoft.com/office/drawing/2014/main" id="{CE20AC44-0DB1-4ABF-A72F-EF43469ABC7B}"/>
                </a:ext>
              </a:extLst>
            </p:cNvPr>
            <p:cNvSpPr/>
            <p:nvPr/>
          </p:nvSpPr>
          <p:spPr>
            <a:xfrm>
              <a:off x="10254916" y="4938000"/>
              <a:ext cx="1740645" cy="1751018"/>
            </a:xfrm>
            <a:prstGeom prst="ellipse">
              <a:avLst/>
            </a:prstGeom>
            <a:solidFill>
              <a:srgbClr val="5B9BD5"/>
            </a:solidFill>
            <a:ln w="3810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39" name="Oval 38">
              <a:extLst>
                <a:ext uri="{FF2B5EF4-FFF2-40B4-BE49-F238E27FC236}">
                  <a16:creationId xmlns:a16="http://schemas.microsoft.com/office/drawing/2014/main" id="{7A81EB64-D629-4F1B-933C-3E4B932E0136}"/>
                </a:ext>
              </a:extLst>
            </p:cNvPr>
            <p:cNvSpPr/>
            <p:nvPr/>
          </p:nvSpPr>
          <p:spPr>
            <a:xfrm>
              <a:off x="11148953" y="5870403"/>
              <a:ext cx="549950" cy="586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
        <p:nvSpPr>
          <p:cNvPr id="40" name="Rectangle 17">
            <a:extLst>
              <a:ext uri="{FF2B5EF4-FFF2-40B4-BE49-F238E27FC236}">
                <a16:creationId xmlns:a16="http://schemas.microsoft.com/office/drawing/2014/main" id="{801CC566-C4C2-485C-995E-48E2D733DEE6}"/>
              </a:ext>
            </a:extLst>
          </p:cNvPr>
          <p:cNvSpPr/>
          <p:nvPr/>
        </p:nvSpPr>
        <p:spPr>
          <a:xfrm rot="5400000">
            <a:off x="335987" y="5059502"/>
            <a:ext cx="1493253" cy="726190"/>
          </a:xfrm>
          <a:custGeom>
            <a:avLst/>
            <a:gdLst>
              <a:gd name="connsiteX0" fmla="*/ 0 w 1390422"/>
              <a:gd name="connsiteY0" fmla="*/ 0 h 726190"/>
              <a:gd name="connsiteX1" fmla="*/ 1390422 w 1390422"/>
              <a:gd name="connsiteY1" fmla="*/ 0 h 726190"/>
              <a:gd name="connsiteX2" fmla="*/ 1390422 w 1390422"/>
              <a:gd name="connsiteY2" fmla="*/ 726190 h 726190"/>
              <a:gd name="connsiteX3" fmla="*/ 0 w 1390422"/>
              <a:gd name="connsiteY3" fmla="*/ 726190 h 726190"/>
              <a:gd name="connsiteX4" fmla="*/ 0 w 1390422"/>
              <a:gd name="connsiteY4" fmla="*/ 0 h 726190"/>
              <a:gd name="connsiteX0" fmla="*/ 58057 w 1448479"/>
              <a:gd name="connsiteY0" fmla="*/ 0 h 726190"/>
              <a:gd name="connsiteX1" fmla="*/ 1448479 w 1448479"/>
              <a:gd name="connsiteY1" fmla="*/ 0 h 726190"/>
              <a:gd name="connsiteX2" fmla="*/ 1448479 w 1448479"/>
              <a:gd name="connsiteY2" fmla="*/ 726190 h 726190"/>
              <a:gd name="connsiteX3" fmla="*/ 0 w 1448479"/>
              <a:gd name="connsiteY3" fmla="*/ 537504 h 726190"/>
              <a:gd name="connsiteX4" fmla="*/ 58057 w 1448479"/>
              <a:gd name="connsiteY4" fmla="*/ 0 h 726190"/>
              <a:gd name="connsiteX0" fmla="*/ 3 w 1448479"/>
              <a:gd name="connsiteY0" fmla="*/ 261258 h 726190"/>
              <a:gd name="connsiteX1" fmla="*/ 1448479 w 1448479"/>
              <a:gd name="connsiteY1" fmla="*/ 0 h 726190"/>
              <a:gd name="connsiteX2" fmla="*/ 1448479 w 1448479"/>
              <a:gd name="connsiteY2" fmla="*/ 726190 h 726190"/>
              <a:gd name="connsiteX3" fmla="*/ 0 w 1448479"/>
              <a:gd name="connsiteY3" fmla="*/ 537504 h 726190"/>
              <a:gd name="connsiteX4" fmla="*/ 3 w 1448479"/>
              <a:gd name="connsiteY4" fmla="*/ 261258 h 726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8479" h="726190">
                <a:moveTo>
                  <a:pt x="3" y="261258"/>
                </a:moveTo>
                <a:lnTo>
                  <a:pt x="1448479" y="0"/>
                </a:lnTo>
                <a:lnTo>
                  <a:pt x="1448479" y="726190"/>
                </a:lnTo>
                <a:lnTo>
                  <a:pt x="0" y="537504"/>
                </a:lnTo>
                <a:lnTo>
                  <a:pt x="3" y="261258"/>
                </a:lnTo>
                <a:close/>
              </a:path>
            </a:pathLst>
          </a:custGeom>
          <a:solidFill>
            <a:schemeClr val="accent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2253671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25"/>
                                        </p:tgtEl>
                                      </p:cBhvr>
                                    </p:animEffect>
                                    <p:set>
                                      <p:cBhvr>
                                        <p:cTn id="7" dur="1" fill="hold">
                                          <p:stCondLst>
                                            <p:cond delay="499"/>
                                          </p:stCondLst>
                                        </p:cTn>
                                        <p:tgtEl>
                                          <p:spTgt spid="25"/>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childTnLst>
                                </p:cTn>
                              </p:par>
                              <p:par>
                                <p:cTn id="12" presetID="1" presetClass="entr" presetSubtype="0" fill="hold" nodeType="withEffect">
                                  <p:stCondLst>
                                    <p:cond delay="0"/>
                                  </p:stCondLst>
                                  <p:childTnLst>
                                    <p:set>
                                      <p:cBhvr>
                                        <p:cTn id="13" dur="1" fill="hold">
                                          <p:stCondLst>
                                            <p:cond delay="0"/>
                                          </p:stCondLst>
                                        </p:cTn>
                                        <p:tgtEl>
                                          <p:spTgt spid="21"/>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4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81" name="Picture 13" descr="balexcitinhib"/>
          <p:cNvPicPr>
            <a:picLocks noGrp="1" noChangeAspect="1" noChangeArrowheads="1"/>
          </p:cNvPicPr>
          <p:nvPr>
            <p:ph sz="half" idx="1"/>
          </p:nvPr>
        </p:nvPicPr>
        <p:blipFill>
          <a:blip r:embed="rId3"/>
          <a:srcRect/>
          <a:stretch>
            <a:fillRect/>
          </a:stretch>
        </p:blipFill>
        <p:spPr>
          <a:xfrm>
            <a:off x="1905000" y="1676401"/>
            <a:ext cx="2286000" cy="4525963"/>
          </a:xfrm>
          <a:noFill/>
        </p:spPr>
      </p:pic>
      <p:sp>
        <p:nvSpPr>
          <p:cNvPr id="34" name="Title 1"/>
          <p:cNvSpPr txBox="1">
            <a:spLocks/>
          </p:cNvSpPr>
          <p:nvPr/>
        </p:nvSpPr>
        <p:spPr>
          <a:xfrm>
            <a:off x="1828800" y="58738"/>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dirty="0"/>
              <a:t>Neurons compute by integrating excitatory and inhibitory synaptic input.</a:t>
            </a:r>
          </a:p>
        </p:txBody>
      </p:sp>
      <p:sp>
        <p:nvSpPr>
          <p:cNvPr id="33" name="Title 1">
            <a:extLst>
              <a:ext uri="{FF2B5EF4-FFF2-40B4-BE49-F238E27FC236}">
                <a16:creationId xmlns:a16="http://schemas.microsoft.com/office/drawing/2014/main" id="{5EA85EA5-3007-4408-B2F6-761270B3E5FD}"/>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Neural signalling</a:t>
            </a:r>
            <a:endParaRPr lang="en-ZA" b="1" dirty="0">
              <a:solidFill>
                <a:schemeClr val="bg1"/>
              </a:solidFill>
            </a:endParaRPr>
          </a:p>
        </p:txBody>
      </p:sp>
      <p:sp>
        <p:nvSpPr>
          <p:cNvPr id="2" name="TextBox 1">
            <a:extLst>
              <a:ext uri="{FF2B5EF4-FFF2-40B4-BE49-F238E27FC236}">
                <a16:creationId xmlns:a16="http://schemas.microsoft.com/office/drawing/2014/main" id="{0BF2F647-07B1-4EDC-8E29-B3B048BE17BF}"/>
              </a:ext>
            </a:extLst>
          </p:cNvPr>
          <p:cNvSpPr txBox="1"/>
          <p:nvPr/>
        </p:nvSpPr>
        <p:spPr>
          <a:xfrm>
            <a:off x="6337091" y="2500737"/>
            <a:ext cx="5315803" cy="1077218"/>
          </a:xfrm>
          <a:prstGeom prst="rect">
            <a:avLst/>
          </a:prstGeom>
          <a:noFill/>
        </p:spPr>
        <p:txBody>
          <a:bodyPr wrap="square" rtlCol="0">
            <a:spAutoFit/>
          </a:bodyPr>
          <a:lstStyle/>
          <a:p>
            <a:r>
              <a:rPr lang="en-ZA" sz="3200" b="1" dirty="0"/>
              <a:t>Synapses provide input to the neuron</a:t>
            </a:r>
          </a:p>
        </p:txBody>
      </p:sp>
      <p:cxnSp>
        <p:nvCxnSpPr>
          <p:cNvPr id="20" name="Straight Arrow Connector 19">
            <a:extLst>
              <a:ext uri="{FF2B5EF4-FFF2-40B4-BE49-F238E27FC236}">
                <a16:creationId xmlns:a16="http://schemas.microsoft.com/office/drawing/2014/main" id="{1CF652AC-A857-4B48-9070-7A0D1AA2B971}"/>
              </a:ext>
            </a:extLst>
          </p:cNvPr>
          <p:cNvCxnSpPr>
            <a:cxnSpLocks/>
          </p:cNvCxnSpPr>
          <p:nvPr/>
        </p:nvCxnSpPr>
        <p:spPr>
          <a:xfrm flipH="1">
            <a:off x="4191000" y="1914969"/>
            <a:ext cx="4292182" cy="718904"/>
          </a:xfrm>
          <a:prstGeom prst="straightConnector1">
            <a:avLst/>
          </a:prstGeom>
          <a:ln w="38100">
            <a:solidFill>
              <a:srgbClr val="70AD47"/>
            </a:solidFill>
            <a:tailEnd type="triangle"/>
          </a:ln>
        </p:spPr>
        <p:style>
          <a:lnRef idx="1">
            <a:schemeClr val="accent1"/>
          </a:lnRef>
          <a:fillRef idx="0">
            <a:schemeClr val="accent1"/>
          </a:fillRef>
          <a:effectRef idx="0">
            <a:schemeClr val="accent1"/>
          </a:effectRef>
          <a:fontRef idx="minor">
            <a:schemeClr val="tx1"/>
          </a:fontRef>
        </p:style>
      </p:cxnSp>
      <p:sp>
        <p:nvSpPr>
          <p:cNvPr id="12" name="Freeform: Shape 11">
            <a:extLst>
              <a:ext uri="{FF2B5EF4-FFF2-40B4-BE49-F238E27FC236}">
                <a16:creationId xmlns:a16="http://schemas.microsoft.com/office/drawing/2014/main" id="{74DCE180-7736-4C2E-9740-7096D1516517}"/>
              </a:ext>
            </a:extLst>
          </p:cNvPr>
          <p:cNvSpPr/>
          <p:nvPr/>
        </p:nvSpPr>
        <p:spPr>
          <a:xfrm>
            <a:off x="8483182" y="1390197"/>
            <a:ext cx="1803819" cy="1089922"/>
          </a:xfrm>
          <a:custGeom>
            <a:avLst/>
            <a:gdLst>
              <a:gd name="connsiteX0" fmla="*/ 0 w 1797603"/>
              <a:gd name="connsiteY0" fmla="*/ 194744 h 1168442"/>
              <a:gd name="connsiteX1" fmla="*/ 194744 w 1797603"/>
              <a:gd name="connsiteY1" fmla="*/ 0 h 1168442"/>
              <a:gd name="connsiteX2" fmla="*/ 1602859 w 1797603"/>
              <a:gd name="connsiteY2" fmla="*/ 0 h 1168442"/>
              <a:gd name="connsiteX3" fmla="*/ 1797603 w 1797603"/>
              <a:gd name="connsiteY3" fmla="*/ 194744 h 1168442"/>
              <a:gd name="connsiteX4" fmla="*/ 1797603 w 1797603"/>
              <a:gd name="connsiteY4" fmla="*/ 973698 h 1168442"/>
              <a:gd name="connsiteX5" fmla="*/ 1602859 w 1797603"/>
              <a:gd name="connsiteY5" fmla="*/ 1168442 h 1168442"/>
              <a:gd name="connsiteX6" fmla="*/ 194744 w 1797603"/>
              <a:gd name="connsiteY6" fmla="*/ 1168442 h 1168442"/>
              <a:gd name="connsiteX7" fmla="*/ 0 w 1797603"/>
              <a:gd name="connsiteY7" fmla="*/ 973698 h 1168442"/>
              <a:gd name="connsiteX8" fmla="*/ 0 w 1797603"/>
              <a:gd name="connsiteY8" fmla="*/ 194744 h 1168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7603" h="1168442">
                <a:moveTo>
                  <a:pt x="0" y="194744"/>
                </a:moveTo>
                <a:cubicBezTo>
                  <a:pt x="0" y="87190"/>
                  <a:pt x="87190" y="0"/>
                  <a:pt x="194744" y="0"/>
                </a:cubicBezTo>
                <a:lnTo>
                  <a:pt x="1602859" y="0"/>
                </a:lnTo>
                <a:cubicBezTo>
                  <a:pt x="1710413" y="0"/>
                  <a:pt x="1797603" y="87190"/>
                  <a:pt x="1797603" y="194744"/>
                </a:cubicBezTo>
                <a:lnTo>
                  <a:pt x="1797603" y="973698"/>
                </a:lnTo>
                <a:cubicBezTo>
                  <a:pt x="1797603" y="1081252"/>
                  <a:pt x="1710413" y="1168442"/>
                  <a:pt x="1602859" y="1168442"/>
                </a:cubicBezTo>
                <a:lnTo>
                  <a:pt x="194744" y="1168442"/>
                </a:lnTo>
                <a:cubicBezTo>
                  <a:pt x="87190" y="1168442"/>
                  <a:pt x="0" y="1081252"/>
                  <a:pt x="0" y="973698"/>
                </a:cubicBezTo>
                <a:lnTo>
                  <a:pt x="0" y="194744"/>
                </a:lnTo>
                <a:close/>
              </a:path>
            </a:pathLst>
          </a:custGeom>
        </p:spPr>
        <p:style>
          <a:lnRef idx="2">
            <a:schemeClr val="lt1">
              <a:hueOff val="0"/>
              <a:satOff val="0"/>
              <a:lumOff val="0"/>
              <a:alphaOff val="0"/>
            </a:schemeClr>
          </a:lnRef>
          <a:fillRef idx="1">
            <a:schemeClr val="accent5">
              <a:hueOff val="-6758543"/>
              <a:satOff val="-17419"/>
              <a:lumOff val="-11765"/>
              <a:alphaOff val="0"/>
            </a:schemeClr>
          </a:fillRef>
          <a:effectRef idx="0">
            <a:schemeClr val="accent5">
              <a:hueOff val="-6758543"/>
              <a:satOff val="-17419"/>
              <a:lumOff val="-11765"/>
              <a:alphaOff val="0"/>
            </a:schemeClr>
          </a:effectRef>
          <a:fontRef idx="minor">
            <a:schemeClr val="lt1"/>
          </a:fontRef>
        </p:style>
        <p:txBody>
          <a:bodyPr spcFirstLastPara="0" vert="horz" wrap="square" lIns="159909" tIns="159909" rIns="159909" bIns="159909" numCol="1" spcCol="1270" anchor="ctr" anchorCtr="0">
            <a:noAutofit/>
          </a:bodyPr>
          <a:lstStyle/>
          <a:p>
            <a:pPr marL="0" lvl="0" indent="0" algn="ctr" defTabSz="1200150">
              <a:lnSpc>
                <a:spcPct val="90000"/>
              </a:lnSpc>
              <a:spcBef>
                <a:spcPct val="0"/>
              </a:spcBef>
              <a:spcAft>
                <a:spcPct val="35000"/>
              </a:spcAft>
              <a:buNone/>
            </a:pPr>
            <a:r>
              <a:rPr lang="en-ZA" sz="2700" kern="1200" dirty="0"/>
              <a:t>Input</a:t>
            </a:r>
          </a:p>
        </p:txBody>
      </p:sp>
    </p:spTree>
    <p:extLst>
      <p:ext uri="{BB962C8B-B14F-4D97-AF65-F5344CB8AC3E}">
        <p14:creationId xmlns:p14="http://schemas.microsoft.com/office/powerpoint/2010/main" val="2616893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81" name="Picture 13" descr="balexcitinhib"/>
          <p:cNvPicPr>
            <a:picLocks noGrp="1" noChangeAspect="1" noChangeArrowheads="1"/>
          </p:cNvPicPr>
          <p:nvPr>
            <p:ph sz="half" idx="1"/>
          </p:nvPr>
        </p:nvPicPr>
        <p:blipFill>
          <a:blip r:embed="rId3"/>
          <a:srcRect/>
          <a:stretch>
            <a:fillRect/>
          </a:stretch>
        </p:blipFill>
        <p:spPr>
          <a:xfrm>
            <a:off x="1905000" y="1676401"/>
            <a:ext cx="2286000" cy="4525963"/>
          </a:xfrm>
          <a:noFill/>
        </p:spPr>
      </p:pic>
      <p:sp>
        <p:nvSpPr>
          <p:cNvPr id="34" name="Title 1"/>
          <p:cNvSpPr txBox="1">
            <a:spLocks/>
          </p:cNvSpPr>
          <p:nvPr/>
        </p:nvSpPr>
        <p:spPr>
          <a:xfrm>
            <a:off x="1828800" y="58738"/>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dirty="0"/>
              <a:t>Neurons compute by integrating excitatory and inhibitory synaptic input.</a:t>
            </a:r>
          </a:p>
        </p:txBody>
      </p:sp>
      <p:sp>
        <p:nvSpPr>
          <p:cNvPr id="33" name="Title 1">
            <a:extLst>
              <a:ext uri="{FF2B5EF4-FFF2-40B4-BE49-F238E27FC236}">
                <a16:creationId xmlns:a16="http://schemas.microsoft.com/office/drawing/2014/main" id="{5EA85EA5-3007-4408-B2F6-761270B3E5FD}"/>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Neural signalling</a:t>
            </a:r>
            <a:endParaRPr lang="en-ZA" b="1" dirty="0">
              <a:solidFill>
                <a:schemeClr val="bg1"/>
              </a:solidFill>
            </a:endParaRPr>
          </a:p>
        </p:txBody>
      </p:sp>
      <p:sp>
        <p:nvSpPr>
          <p:cNvPr id="9" name="Freeform: Shape 8">
            <a:extLst>
              <a:ext uri="{FF2B5EF4-FFF2-40B4-BE49-F238E27FC236}">
                <a16:creationId xmlns:a16="http://schemas.microsoft.com/office/drawing/2014/main" id="{D5A328D5-2081-4F82-AAD9-60AE05C1DAF1}"/>
              </a:ext>
            </a:extLst>
          </p:cNvPr>
          <p:cNvSpPr/>
          <p:nvPr/>
        </p:nvSpPr>
        <p:spPr>
          <a:xfrm>
            <a:off x="7399909" y="2778148"/>
            <a:ext cx="1803819" cy="1089922"/>
          </a:xfrm>
          <a:custGeom>
            <a:avLst/>
            <a:gdLst>
              <a:gd name="connsiteX0" fmla="*/ 0 w 1797603"/>
              <a:gd name="connsiteY0" fmla="*/ 194744 h 1168442"/>
              <a:gd name="connsiteX1" fmla="*/ 194744 w 1797603"/>
              <a:gd name="connsiteY1" fmla="*/ 0 h 1168442"/>
              <a:gd name="connsiteX2" fmla="*/ 1602859 w 1797603"/>
              <a:gd name="connsiteY2" fmla="*/ 0 h 1168442"/>
              <a:gd name="connsiteX3" fmla="*/ 1797603 w 1797603"/>
              <a:gd name="connsiteY3" fmla="*/ 194744 h 1168442"/>
              <a:gd name="connsiteX4" fmla="*/ 1797603 w 1797603"/>
              <a:gd name="connsiteY4" fmla="*/ 973698 h 1168442"/>
              <a:gd name="connsiteX5" fmla="*/ 1602859 w 1797603"/>
              <a:gd name="connsiteY5" fmla="*/ 1168442 h 1168442"/>
              <a:gd name="connsiteX6" fmla="*/ 194744 w 1797603"/>
              <a:gd name="connsiteY6" fmla="*/ 1168442 h 1168442"/>
              <a:gd name="connsiteX7" fmla="*/ 0 w 1797603"/>
              <a:gd name="connsiteY7" fmla="*/ 973698 h 1168442"/>
              <a:gd name="connsiteX8" fmla="*/ 0 w 1797603"/>
              <a:gd name="connsiteY8" fmla="*/ 194744 h 1168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7603" h="1168442">
                <a:moveTo>
                  <a:pt x="0" y="194744"/>
                </a:moveTo>
                <a:cubicBezTo>
                  <a:pt x="0" y="87190"/>
                  <a:pt x="87190" y="0"/>
                  <a:pt x="194744" y="0"/>
                </a:cubicBezTo>
                <a:lnTo>
                  <a:pt x="1602859" y="0"/>
                </a:lnTo>
                <a:cubicBezTo>
                  <a:pt x="1710413" y="0"/>
                  <a:pt x="1797603" y="87190"/>
                  <a:pt x="1797603" y="194744"/>
                </a:cubicBezTo>
                <a:lnTo>
                  <a:pt x="1797603" y="973698"/>
                </a:lnTo>
                <a:cubicBezTo>
                  <a:pt x="1797603" y="1081252"/>
                  <a:pt x="1710413" y="1168442"/>
                  <a:pt x="1602859" y="1168442"/>
                </a:cubicBezTo>
                <a:lnTo>
                  <a:pt x="194744" y="1168442"/>
                </a:lnTo>
                <a:cubicBezTo>
                  <a:pt x="87190" y="1168442"/>
                  <a:pt x="0" y="1081252"/>
                  <a:pt x="0" y="973698"/>
                </a:cubicBezTo>
                <a:lnTo>
                  <a:pt x="0" y="194744"/>
                </a:lnTo>
                <a:close/>
              </a:path>
            </a:pathLst>
          </a:custGeom>
          <a:solidFill>
            <a:srgbClr val="5B9BD5"/>
          </a:solidFill>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59909" tIns="159909" rIns="159909" bIns="159909" numCol="1" spcCol="1270" anchor="ctr" anchorCtr="0">
            <a:noAutofit/>
          </a:bodyPr>
          <a:lstStyle/>
          <a:p>
            <a:pPr marL="0" lvl="0" indent="0" algn="ctr" defTabSz="1200150">
              <a:lnSpc>
                <a:spcPct val="90000"/>
              </a:lnSpc>
              <a:spcBef>
                <a:spcPct val="0"/>
              </a:spcBef>
              <a:spcAft>
                <a:spcPct val="35000"/>
              </a:spcAft>
              <a:buNone/>
            </a:pPr>
            <a:r>
              <a:rPr lang="en-ZA" sz="2700" kern="1200" dirty="0"/>
              <a:t>Processing</a:t>
            </a:r>
          </a:p>
        </p:txBody>
      </p:sp>
      <p:sp>
        <p:nvSpPr>
          <p:cNvPr id="2" name="TextBox 1">
            <a:extLst>
              <a:ext uri="{FF2B5EF4-FFF2-40B4-BE49-F238E27FC236}">
                <a16:creationId xmlns:a16="http://schemas.microsoft.com/office/drawing/2014/main" id="{0BF2F647-07B1-4EDC-8E29-B3B048BE17BF}"/>
              </a:ext>
            </a:extLst>
          </p:cNvPr>
          <p:cNvSpPr txBox="1"/>
          <p:nvPr/>
        </p:nvSpPr>
        <p:spPr>
          <a:xfrm>
            <a:off x="6096000" y="4224127"/>
            <a:ext cx="5315803" cy="1077218"/>
          </a:xfrm>
          <a:prstGeom prst="rect">
            <a:avLst/>
          </a:prstGeom>
          <a:noFill/>
        </p:spPr>
        <p:txBody>
          <a:bodyPr wrap="square" rtlCol="0">
            <a:spAutoFit/>
          </a:bodyPr>
          <a:lstStyle/>
          <a:p>
            <a:r>
              <a:rPr lang="en-ZA" sz="3200" b="1" dirty="0"/>
              <a:t>Processing of inputs occurs in the dendrites and cell body</a:t>
            </a:r>
          </a:p>
        </p:txBody>
      </p:sp>
      <p:cxnSp>
        <p:nvCxnSpPr>
          <p:cNvPr id="6" name="Straight Arrow Connector 5">
            <a:extLst>
              <a:ext uri="{FF2B5EF4-FFF2-40B4-BE49-F238E27FC236}">
                <a16:creationId xmlns:a16="http://schemas.microsoft.com/office/drawing/2014/main" id="{63A2320C-7128-425E-B6DC-B9E474BA7EE8}"/>
              </a:ext>
            </a:extLst>
          </p:cNvPr>
          <p:cNvCxnSpPr>
            <a:cxnSpLocks/>
          </p:cNvCxnSpPr>
          <p:nvPr/>
        </p:nvCxnSpPr>
        <p:spPr>
          <a:xfrm flipH="1">
            <a:off x="3260110" y="3323109"/>
            <a:ext cx="3809430" cy="157643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C1F27B72-5126-4278-BBD4-B8879F1C1277}"/>
              </a:ext>
            </a:extLst>
          </p:cNvPr>
          <p:cNvCxnSpPr>
            <a:cxnSpLocks/>
          </p:cNvCxnSpPr>
          <p:nvPr/>
        </p:nvCxnSpPr>
        <p:spPr>
          <a:xfrm flipH="1">
            <a:off x="3357349" y="3323109"/>
            <a:ext cx="3712192" cy="54496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1CF652AC-A857-4B48-9070-7A0D1AA2B971}"/>
              </a:ext>
            </a:extLst>
          </p:cNvPr>
          <p:cNvCxnSpPr>
            <a:cxnSpLocks/>
          </p:cNvCxnSpPr>
          <p:nvPr/>
        </p:nvCxnSpPr>
        <p:spPr>
          <a:xfrm flipH="1" flipV="1">
            <a:off x="3179928" y="2672259"/>
            <a:ext cx="3889612" cy="65085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871382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81" name="Picture 13" descr="balexcitinhib"/>
          <p:cNvPicPr>
            <a:picLocks noGrp="1" noChangeAspect="1" noChangeArrowheads="1"/>
          </p:cNvPicPr>
          <p:nvPr>
            <p:ph sz="half" idx="1"/>
          </p:nvPr>
        </p:nvPicPr>
        <p:blipFill>
          <a:blip r:embed="rId3"/>
          <a:srcRect/>
          <a:stretch>
            <a:fillRect/>
          </a:stretch>
        </p:blipFill>
        <p:spPr>
          <a:xfrm>
            <a:off x="1905000" y="1676401"/>
            <a:ext cx="2286000" cy="4525963"/>
          </a:xfrm>
          <a:noFill/>
        </p:spPr>
      </p:pic>
      <p:sp>
        <p:nvSpPr>
          <p:cNvPr id="34" name="Title 1"/>
          <p:cNvSpPr txBox="1">
            <a:spLocks/>
          </p:cNvSpPr>
          <p:nvPr/>
        </p:nvSpPr>
        <p:spPr>
          <a:xfrm>
            <a:off x="1828800" y="58738"/>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dirty="0"/>
              <a:t>Neurons compute by integrating excitatory and inhibitory synaptic input.</a:t>
            </a:r>
          </a:p>
        </p:txBody>
      </p:sp>
      <p:sp>
        <p:nvSpPr>
          <p:cNvPr id="33" name="Title 1">
            <a:extLst>
              <a:ext uri="{FF2B5EF4-FFF2-40B4-BE49-F238E27FC236}">
                <a16:creationId xmlns:a16="http://schemas.microsoft.com/office/drawing/2014/main" id="{5EA85EA5-3007-4408-B2F6-761270B3E5FD}"/>
              </a:ext>
            </a:extLst>
          </p:cNvPr>
          <p:cNvSpPr>
            <a:spLocks noGrp="1"/>
          </p:cNvSpPr>
          <p:nvPr>
            <p:ph type="title"/>
          </p:nvPr>
        </p:nvSpPr>
        <p:spPr>
          <a:xfrm>
            <a:off x="0" y="1"/>
            <a:ext cx="12192000" cy="1140030"/>
          </a:xfrm>
          <a:solidFill>
            <a:srgbClr val="002060"/>
          </a:solidFill>
        </p:spPr>
        <p:txBody>
          <a:bodyPr/>
          <a:lstStyle/>
          <a:p>
            <a:pPr algn="ctr"/>
            <a:r>
              <a:rPr lang="en-ZA" b="1" dirty="0">
                <a:solidFill>
                  <a:schemeClr val="bg1"/>
                </a:solidFill>
                <a:latin typeface="Baskerville Old Face" panose="02020602080505020303" pitchFamily="18" charset="0"/>
              </a:rPr>
              <a:t>Neural signalling</a:t>
            </a:r>
            <a:endParaRPr lang="en-ZA" b="1" dirty="0">
              <a:solidFill>
                <a:schemeClr val="bg1"/>
              </a:solidFill>
            </a:endParaRPr>
          </a:p>
        </p:txBody>
      </p:sp>
      <p:sp>
        <p:nvSpPr>
          <p:cNvPr id="2" name="TextBox 1">
            <a:extLst>
              <a:ext uri="{FF2B5EF4-FFF2-40B4-BE49-F238E27FC236}">
                <a16:creationId xmlns:a16="http://schemas.microsoft.com/office/drawing/2014/main" id="{0BF2F647-07B1-4EDC-8E29-B3B048BE17BF}"/>
              </a:ext>
            </a:extLst>
          </p:cNvPr>
          <p:cNvSpPr txBox="1"/>
          <p:nvPr/>
        </p:nvSpPr>
        <p:spPr>
          <a:xfrm>
            <a:off x="6096000" y="5332658"/>
            <a:ext cx="5315803" cy="1077218"/>
          </a:xfrm>
          <a:prstGeom prst="rect">
            <a:avLst/>
          </a:prstGeom>
          <a:noFill/>
        </p:spPr>
        <p:txBody>
          <a:bodyPr wrap="square" rtlCol="0">
            <a:spAutoFit/>
          </a:bodyPr>
          <a:lstStyle/>
          <a:p>
            <a:r>
              <a:rPr lang="en-ZA" sz="3200" b="1" dirty="0"/>
              <a:t>Outputs are communicated via axons</a:t>
            </a:r>
          </a:p>
        </p:txBody>
      </p:sp>
      <p:cxnSp>
        <p:nvCxnSpPr>
          <p:cNvPr id="6" name="Straight Arrow Connector 5">
            <a:extLst>
              <a:ext uri="{FF2B5EF4-FFF2-40B4-BE49-F238E27FC236}">
                <a16:creationId xmlns:a16="http://schemas.microsoft.com/office/drawing/2014/main" id="{63A2320C-7128-425E-B6DC-B9E474BA7EE8}"/>
              </a:ext>
            </a:extLst>
          </p:cNvPr>
          <p:cNvCxnSpPr>
            <a:cxnSpLocks/>
          </p:cNvCxnSpPr>
          <p:nvPr/>
        </p:nvCxnSpPr>
        <p:spPr>
          <a:xfrm flipH="1">
            <a:off x="3179929" y="4623924"/>
            <a:ext cx="4821073" cy="1247343"/>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26" name="Freeform: Shape 25">
            <a:extLst>
              <a:ext uri="{FF2B5EF4-FFF2-40B4-BE49-F238E27FC236}">
                <a16:creationId xmlns:a16="http://schemas.microsoft.com/office/drawing/2014/main" id="{B03EDE4A-467D-4AE4-AD16-BD85C6E1C49D}"/>
              </a:ext>
            </a:extLst>
          </p:cNvPr>
          <p:cNvSpPr/>
          <p:nvPr/>
        </p:nvSpPr>
        <p:spPr>
          <a:xfrm>
            <a:off x="7742979" y="4078963"/>
            <a:ext cx="1803819" cy="1089922"/>
          </a:xfrm>
          <a:custGeom>
            <a:avLst/>
            <a:gdLst>
              <a:gd name="connsiteX0" fmla="*/ 0 w 1797603"/>
              <a:gd name="connsiteY0" fmla="*/ 194744 h 1168442"/>
              <a:gd name="connsiteX1" fmla="*/ 194744 w 1797603"/>
              <a:gd name="connsiteY1" fmla="*/ 0 h 1168442"/>
              <a:gd name="connsiteX2" fmla="*/ 1602859 w 1797603"/>
              <a:gd name="connsiteY2" fmla="*/ 0 h 1168442"/>
              <a:gd name="connsiteX3" fmla="*/ 1797603 w 1797603"/>
              <a:gd name="connsiteY3" fmla="*/ 194744 h 1168442"/>
              <a:gd name="connsiteX4" fmla="*/ 1797603 w 1797603"/>
              <a:gd name="connsiteY4" fmla="*/ 973698 h 1168442"/>
              <a:gd name="connsiteX5" fmla="*/ 1602859 w 1797603"/>
              <a:gd name="connsiteY5" fmla="*/ 1168442 h 1168442"/>
              <a:gd name="connsiteX6" fmla="*/ 194744 w 1797603"/>
              <a:gd name="connsiteY6" fmla="*/ 1168442 h 1168442"/>
              <a:gd name="connsiteX7" fmla="*/ 0 w 1797603"/>
              <a:gd name="connsiteY7" fmla="*/ 973698 h 1168442"/>
              <a:gd name="connsiteX8" fmla="*/ 0 w 1797603"/>
              <a:gd name="connsiteY8" fmla="*/ 194744 h 1168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7603" h="1168442">
                <a:moveTo>
                  <a:pt x="0" y="194744"/>
                </a:moveTo>
                <a:cubicBezTo>
                  <a:pt x="0" y="87190"/>
                  <a:pt x="87190" y="0"/>
                  <a:pt x="194744" y="0"/>
                </a:cubicBezTo>
                <a:lnTo>
                  <a:pt x="1602859" y="0"/>
                </a:lnTo>
                <a:cubicBezTo>
                  <a:pt x="1710413" y="0"/>
                  <a:pt x="1797603" y="87190"/>
                  <a:pt x="1797603" y="194744"/>
                </a:cubicBezTo>
                <a:lnTo>
                  <a:pt x="1797603" y="973698"/>
                </a:lnTo>
                <a:cubicBezTo>
                  <a:pt x="1797603" y="1081252"/>
                  <a:pt x="1710413" y="1168442"/>
                  <a:pt x="1602859" y="1168442"/>
                </a:cubicBezTo>
                <a:lnTo>
                  <a:pt x="194744" y="1168442"/>
                </a:lnTo>
                <a:cubicBezTo>
                  <a:pt x="87190" y="1168442"/>
                  <a:pt x="0" y="1081252"/>
                  <a:pt x="0" y="973698"/>
                </a:cubicBezTo>
                <a:lnTo>
                  <a:pt x="0" y="194744"/>
                </a:lnTo>
                <a:close/>
              </a:path>
            </a:pathLst>
          </a:custGeom>
          <a:solidFill>
            <a:schemeClr val="accent2"/>
          </a:solidFill>
        </p:spPr>
        <p:style>
          <a:lnRef idx="2">
            <a:schemeClr val="lt1">
              <a:hueOff val="0"/>
              <a:satOff val="0"/>
              <a:lumOff val="0"/>
              <a:alphaOff val="0"/>
            </a:schemeClr>
          </a:lnRef>
          <a:fillRef idx="1">
            <a:schemeClr val="accent5">
              <a:hueOff val="-3379271"/>
              <a:satOff val="-8710"/>
              <a:lumOff val="-5883"/>
              <a:alphaOff val="0"/>
            </a:schemeClr>
          </a:fillRef>
          <a:effectRef idx="0">
            <a:schemeClr val="accent5">
              <a:hueOff val="-3379271"/>
              <a:satOff val="-8710"/>
              <a:lumOff val="-5883"/>
              <a:alphaOff val="0"/>
            </a:schemeClr>
          </a:effectRef>
          <a:fontRef idx="minor">
            <a:schemeClr val="lt1"/>
          </a:fontRef>
        </p:style>
        <p:txBody>
          <a:bodyPr spcFirstLastPara="0" vert="horz" wrap="square" lIns="159909" tIns="159909" rIns="159909" bIns="159909" numCol="1" spcCol="1270" anchor="ctr" anchorCtr="0">
            <a:noAutofit/>
          </a:bodyPr>
          <a:lstStyle/>
          <a:p>
            <a:pPr marL="0" lvl="0" indent="0" algn="ctr" defTabSz="1200150">
              <a:lnSpc>
                <a:spcPct val="90000"/>
              </a:lnSpc>
              <a:spcBef>
                <a:spcPct val="0"/>
              </a:spcBef>
              <a:spcAft>
                <a:spcPct val="35000"/>
              </a:spcAft>
              <a:buNone/>
            </a:pPr>
            <a:r>
              <a:rPr lang="en-ZA" sz="2700" kern="1200" dirty="0"/>
              <a:t>Output	</a:t>
            </a:r>
          </a:p>
        </p:txBody>
      </p:sp>
    </p:spTree>
    <p:extLst>
      <p:ext uri="{BB962C8B-B14F-4D97-AF65-F5344CB8AC3E}">
        <p14:creationId xmlns:p14="http://schemas.microsoft.com/office/powerpoint/2010/main" val="33343512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6066</TotalTime>
  <Words>2708</Words>
  <Application>Microsoft Office PowerPoint</Application>
  <PresentationFormat>Widescreen</PresentationFormat>
  <Paragraphs>409</Paragraphs>
  <Slides>50</Slides>
  <Notes>47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50</vt:i4>
      </vt:variant>
    </vt:vector>
  </HeadingPairs>
  <TitlesOfParts>
    <vt:vector size="56" baseType="lpstr">
      <vt:lpstr>Arial</vt:lpstr>
      <vt:lpstr>Baskerville Old Face</vt:lpstr>
      <vt:lpstr>Calibri</vt:lpstr>
      <vt:lpstr>Calibri Light</vt:lpstr>
      <vt:lpstr>Cambria Math</vt:lpstr>
      <vt:lpstr>Office Theme</vt:lpstr>
      <vt:lpstr>Investigating the effects of impermeant anions and electrodiffusion on the electrical and  computational properties of neurons </vt:lpstr>
      <vt:lpstr>Outline</vt:lpstr>
      <vt:lpstr>Where I come from</vt:lpstr>
      <vt:lpstr>Take away message</vt:lpstr>
      <vt:lpstr>Computational Neuroscience</vt:lpstr>
      <vt:lpstr>Neural signalling</vt:lpstr>
      <vt:lpstr>Neural signalling</vt:lpstr>
      <vt:lpstr>Neural signalling</vt:lpstr>
      <vt:lpstr>Neural signalling</vt:lpstr>
      <vt:lpstr>Neural signalling</vt:lpstr>
      <vt:lpstr>Neural signalling</vt:lpstr>
      <vt:lpstr>Ionic movement</vt:lpstr>
      <vt:lpstr>Ionic movement</vt:lpstr>
      <vt:lpstr>Ionic movement</vt:lpstr>
      <vt:lpstr>Outline</vt:lpstr>
      <vt:lpstr>Neural modelling</vt:lpstr>
      <vt:lpstr>Neural modelling</vt:lpstr>
      <vt:lpstr>Neural modelling</vt:lpstr>
      <vt:lpstr>Neural modelling</vt:lpstr>
      <vt:lpstr>Outline</vt:lpstr>
      <vt:lpstr>Limitation 1</vt:lpstr>
      <vt:lpstr>Limitation 1</vt:lpstr>
      <vt:lpstr>Limitation 1</vt:lpstr>
      <vt:lpstr>Limitation 1</vt:lpstr>
      <vt:lpstr>Isopotential neurons </vt:lpstr>
      <vt:lpstr>Non-isopotential neurons</vt:lpstr>
      <vt:lpstr>Non-isopotential neurons</vt:lpstr>
      <vt:lpstr>Limitation 2</vt:lpstr>
      <vt:lpstr>Impermeant anions</vt:lpstr>
      <vt:lpstr>Impermeant anions</vt:lpstr>
      <vt:lpstr>Outline</vt:lpstr>
      <vt:lpstr>Why does this matter?</vt:lpstr>
      <vt:lpstr>Outline</vt:lpstr>
      <vt:lpstr>Aim</vt:lpstr>
      <vt:lpstr>Objective 1</vt:lpstr>
      <vt:lpstr>Objective 1a – single compartment model</vt:lpstr>
      <vt:lpstr>Objective 1a – single compartment model</vt:lpstr>
      <vt:lpstr>Objective 1a – single compartment model</vt:lpstr>
      <vt:lpstr>Objective 2</vt:lpstr>
      <vt:lpstr>Objective 2</vt:lpstr>
      <vt:lpstr>Objective 3</vt:lpstr>
      <vt:lpstr>Objective 3</vt:lpstr>
      <vt:lpstr>Objective 3</vt:lpstr>
      <vt:lpstr>Objective 3</vt:lpstr>
      <vt:lpstr>Objective 4</vt:lpstr>
      <vt:lpstr>Objective 4</vt:lpstr>
      <vt:lpstr>Objective 5</vt:lpstr>
      <vt:lpstr>Timeline</vt:lpstr>
      <vt:lpstr>Take away message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Investigating the effects of impermeant anions and electrodiffusion on the computational properties of neurons </dc:title>
  <dc:creator>Eran Shorer</dc:creator>
  <cp:lastModifiedBy>Eran Shorer</cp:lastModifiedBy>
  <cp:revision>150</cp:revision>
  <dcterms:created xsi:type="dcterms:W3CDTF">2020-11-24T16:55:37Z</dcterms:created>
  <dcterms:modified xsi:type="dcterms:W3CDTF">2020-12-03T10:53:30Z</dcterms:modified>
</cp:coreProperties>
</file>